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1" r:id="rId16"/>
    <p:sldId id="273" r:id="rId17"/>
    <p:sldId id="268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8"/>
    <p:restoredTop sz="94930"/>
  </p:normalViewPr>
  <p:slideViewPr>
    <p:cSldViewPr snapToGrid="0" snapToObjects="1">
      <p:cViewPr varScale="1">
        <p:scale>
          <a:sx n="117" d="100"/>
          <a:sy n="117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DAB19-A4E1-114B-898B-68FB800C713E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AA9E-7B5D-1A45-B989-59F911C9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EAA9E-7B5D-1A45-B989-59F911C98A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FEB8-E85A-254F-84E1-5C1A2676F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97E6A-9DAC-754F-9680-38F2188A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56B3-915E-7845-8916-A0B58F3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371A-7C50-5B43-A325-C665E9CC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4761-91EE-0D40-89FA-1B0DE54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EEB-621D-AB4C-9795-83FC51F5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64267-DF6F-9947-8892-378C53E8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6BC2-24DD-064A-9DF0-05742069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133E-07E0-D145-B58A-C38CDA7D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28C2-9C7F-8449-B866-FF790551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1D94B-A9C2-834C-A795-34618D7D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BF957-B57B-654F-BF86-C056CBE35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4014-D60E-144E-A163-9B197DCD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E162-5D5F-1341-A5F5-98841010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EC73C-C305-0E40-97B4-AF04B960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F17D-E69A-934F-856D-C611752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8E657-A33E-614A-9120-7EC7FF9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052C7-C0D6-B740-9143-1B490DB2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8DC25-2486-684B-B27B-771B66F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B982-CD01-6445-94EC-8E37D664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7B7-3CE3-1840-8DC3-BB00190A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EF5B-8972-D845-806D-65425B44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8B12-775B-A441-882F-922636FF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A41C-7443-A44D-9740-EEC8764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758A0-1C3F-474F-AA8C-D151A0D5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0E4D-13F5-4E47-81A0-0EE37FF1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C54C-0170-AC4E-B53E-6F1908A92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AF137-F45E-144F-961D-742712CA9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C883-82F4-0F4F-A191-5AF1DC0F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5137-40DF-3341-A74C-9FFD3E82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CBAE4-FF99-4C46-BF33-D736893C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79DB-0549-AA4E-85DA-26A6EC5B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1A0B-F17D-174B-809D-2B98E6854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EDF40-EE74-E343-8436-21B869E8C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5E2BB-02A4-7E4A-A719-C6B79EFCF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159A0-846F-DD41-807E-CD974C2A4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7B6C7-3110-6C4E-BEED-05CB1D15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369FA-3696-6146-B2AF-F764241E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B838-FC83-114B-AC25-E2609210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4A4-6CBC-1B42-A29B-C346DAC3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30E0E-77B8-EE4F-8638-2A045B34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A2F6F-4EE6-3E44-8A81-824C63ED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B4E1C-E9D6-7940-A8BF-5C89DC78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CEA3-8C34-C943-9B5D-D0892D12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7937-B790-0C4E-8AD6-A641D7A7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64ED-A676-664E-AB62-583F22B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171F-58DA-024F-8CF2-E45F107E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DDA1-B0E4-5949-92EE-6979CD19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D08B2-20F0-4D4B-ADFA-03F4B300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A4A01-B583-FE44-B53F-BA5B8BE3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0A007-0DA0-9047-AA19-F157B5C8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862B0-CBC4-E140-B84C-DCC9C6E0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963D-B1E5-4C47-991C-D536E67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FD854-2C42-C442-A819-5C8F31971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98795-0C90-7949-9525-A40673D50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A21DE-0759-EF40-81E8-898FB199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EC26-2AAB-6A41-A1F7-33A3A2A3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2CFCA-605D-D94E-B85F-611F2F83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A5D2A-79C7-0841-AEC3-FB088C25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8738-7BEE-F942-BE61-C0D45C2C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91B1-7102-F940-94A5-58A73D0A0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16941-E889-3442-B4FF-9A00B631E2C9}" type="datetimeFigureOut">
              <a:rPr lang="en-US" smtClean="0"/>
              <a:t>3/12/22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CC47-07E3-ED43-A710-D69BC3205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A9D2-B64B-B141-97B2-FE5BD10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microsoft.com/office/2011/relationships/webextension" Target="../webextensions/webextension2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microsoft.com/office/2011/relationships/webextension" Target="../webextensions/webextension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576-C912-D945-92AE-23D6467E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F8664-C585-4A42-A1D2-E6A666A29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Rahul Aralikatte</a:t>
            </a:r>
          </a:p>
        </p:txBody>
      </p:sp>
    </p:spTree>
    <p:extLst>
      <p:ext uri="{BB962C8B-B14F-4D97-AF65-F5344CB8AC3E}">
        <p14:creationId xmlns:p14="http://schemas.microsoft.com/office/powerpoint/2010/main" val="223315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F1E9-00F0-A643-919D-E51B7D16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665"/>
            <a:ext cx="10515600" cy="402626"/>
          </a:xfrm>
        </p:spPr>
        <p:txBody>
          <a:bodyPr>
            <a:noAutofit/>
          </a:bodyPr>
          <a:lstStyle/>
          <a:p>
            <a:r>
              <a:rPr lang="en-US" sz="2800" b="1" dirty="0"/>
              <a:t>Regression</a:t>
            </a:r>
            <a:r>
              <a:rPr lang="en-DK" sz="2800" b="1" dirty="0"/>
              <a:t>→Classification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07A51-DA5F-9043-BB03-478819C8FE30}"/>
              </a:ext>
            </a:extLst>
          </p:cNvPr>
          <p:cNvSpPr txBox="1"/>
          <p:nvPr/>
        </p:nvSpPr>
        <p:spPr>
          <a:xfrm>
            <a:off x="1061049" y="1388853"/>
            <a:ext cx="112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know: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/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blipFill>
                <a:blip r:embed="rId2"/>
                <a:stretch>
                  <a:fillRect l="-4082" r="-40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57C0A1-E6C0-254C-8EF6-5D701ADCD71E}"/>
              </a:ext>
            </a:extLst>
          </p:cNvPr>
          <p:cNvSpPr txBox="1"/>
          <p:nvPr/>
        </p:nvSpPr>
        <p:spPr>
          <a:xfrm>
            <a:off x="1466491" y="1965217"/>
            <a:ext cx="339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convert a real number output to a binary class.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8A629BF-6337-1B42-8933-28169BC171ED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H="1">
            <a:off x="1466491" y="1573519"/>
            <a:ext cx="718840" cy="714864"/>
          </a:xfrm>
          <a:prstGeom prst="curvedConnector5">
            <a:avLst>
              <a:gd name="adj1" fmla="val 15001"/>
              <a:gd name="adj2" fmla="val 40313"/>
              <a:gd name="adj3" fmla="val 1318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3FB03D-2433-F748-94D4-F335AB9D1991}"/>
              </a:ext>
            </a:extLst>
          </p:cNvPr>
          <p:cNvSpPr txBox="1"/>
          <p:nvPr/>
        </p:nvSpPr>
        <p:spPr>
          <a:xfrm>
            <a:off x="5098212" y="1261838"/>
            <a:ext cx="633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decide a threshold (</a:t>
            </a:r>
            <a:r>
              <a:rPr lang="en-US" i="1" dirty="0"/>
              <a:t>t</a:t>
            </a:r>
            <a:r>
              <a:rPr lang="en-US" dirty="0"/>
              <a:t>) for </a:t>
            </a:r>
            <a:r>
              <a:rPr lang="en-US" i="1" dirty="0"/>
              <a:t>y</a:t>
            </a:r>
            <a:r>
              <a:rPr lang="en-US" dirty="0"/>
              <a:t>. Anything below/above </a:t>
            </a:r>
            <a:r>
              <a:rPr lang="en-US" i="1" dirty="0"/>
              <a:t>t</a:t>
            </a:r>
            <a:r>
              <a:rPr lang="en-US" dirty="0"/>
              <a:t> will be class 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decide the threshold (</a:t>
            </a:r>
            <a:r>
              <a:rPr lang="en-US" i="1" dirty="0"/>
              <a:t>t</a:t>
            </a:r>
            <a:r>
              <a:rPr lang="en-US" dirty="0"/>
              <a:t>)?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01C38-CB69-9D42-8467-A4FD58039D00}"/>
              </a:ext>
            </a:extLst>
          </p:cNvPr>
          <p:cNvSpPr/>
          <p:nvPr/>
        </p:nvSpPr>
        <p:spPr>
          <a:xfrm>
            <a:off x="1015028" y="2874977"/>
            <a:ext cx="454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we do something smart to overcome this?</a:t>
            </a:r>
          </a:p>
        </p:txBody>
      </p:sp>
      <p:pic>
        <p:nvPicPr>
          <p:cNvPr id="2050" name="Picture 2" descr="Logistic function - Wikipedia">
            <a:extLst>
              <a:ext uri="{FF2B5EF4-FFF2-40B4-BE49-F238E27FC236}">
                <a16:creationId xmlns:a16="http://schemas.microsoft.com/office/drawing/2014/main" id="{DFB789D5-A0C2-7240-9A57-EF3F476E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3767"/>
            <a:ext cx="3545457" cy="23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/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blipFill>
                <a:blip r:embed="rId4"/>
                <a:stretch>
                  <a:fillRect l="-160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B0B1ADE-2F54-8C46-9200-5C3F1A47469C}"/>
              </a:ext>
            </a:extLst>
          </p:cNvPr>
          <p:cNvSpPr txBox="1"/>
          <p:nvPr/>
        </p:nvSpPr>
        <p:spPr>
          <a:xfrm>
            <a:off x="4201941" y="4522858"/>
            <a:ext cx="194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Sigmoid or logistic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AB8F0-A171-5946-B406-6BE49621DD8D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5174643" y="4055604"/>
            <a:ext cx="0" cy="4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D04AD-7AD0-AE4F-83D9-D91FCABA6EFB}"/>
              </a:ext>
            </a:extLst>
          </p:cNvPr>
          <p:cNvSpPr/>
          <p:nvPr/>
        </p:nvSpPr>
        <p:spPr>
          <a:xfrm>
            <a:off x="6226374" y="3161256"/>
            <a:ext cx="5449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we can forget about </a:t>
            </a:r>
            <a:r>
              <a:rPr lang="en-US" i="1" dirty="0"/>
              <a:t>t</a:t>
            </a:r>
            <a:r>
              <a:rPr lang="en-US" dirty="0"/>
              <a:t> (which will usually be 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we can use the regression equation </a:t>
            </a:r>
            <a:r>
              <a:rPr lang="en-DK" dirty="0"/>
              <a:t>to solve a classification problem by,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/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blipFill>
                <a:blip r:embed="rId5"/>
                <a:stretch>
                  <a:fillRect l="-4124" r="-515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/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blipFill>
                <a:blip r:embed="rId6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76B5B8-F562-FF4A-8984-88FD782D4C2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8573465" y="4289230"/>
            <a:ext cx="2881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9168FA-012F-FE4C-A65C-D0EB5447BC3C}"/>
              </a:ext>
            </a:extLst>
          </p:cNvPr>
          <p:cNvSpPr txBox="1"/>
          <p:nvPr/>
        </p:nvSpPr>
        <p:spPr>
          <a:xfrm>
            <a:off x="8920979" y="4691342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Logistic Regression!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A9EE4CAE-F535-944B-9DE6-C933C86FBF98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9946805" y="4289230"/>
            <a:ext cx="475631" cy="402112"/>
          </a:xfrm>
          <a:prstGeom prst="curvedConnector4">
            <a:avLst>
              <a:gd name="adj1" fmla="val -48062"/>
              <a:gd name="adj2" fmla="val 67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20" grpId="0"/>
      <p:bldP spid="21" grpId="0"/>
      <p:bldP spid="22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7278-A846-8E4D-B1A6-E3A87F33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517"/>
            <a:ext cx="10515600" cy="267921"/>
          </a:xfrm>
        </p:spPr>
        <p:txBody>
          <a:bodyPr>
            <a:noAutofit/>
          </a:bodyPr>
          <a:lstStyle/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/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blipFill>
                <a:blip r:embed="rId2"/>
                <a:stretch>
                  <a:fillRect l="-1240" t="-4762" r="-20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BE1CB-F942-F847-A232-78BCA53A9972}"/>
              </a:ext>
            </a:extLst>
          </p:cNvPr>
          <p:cNvSpPr txBox="1"/>
          <p:nvPr/>
        </p:nvSpPr>
        <p:spPr>
          <a:xfrm>
            <a:off x="816662" y="123650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/>
              <p:nvPr/>
            </p:nvSpPr>
            <p:spPr>
              <a:xfrm>
                <a:off x="838200" y="1971900"/>
                <a:ext cx="1026399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Since </a:t>
                </a:r>
                <a:r>
                  <a:rPr lang="en-US" i="1" dirty="0"/>
                  <a:t>y</a:t>
                </a:r>
                <a:r>
                  <a:rPr lang="en-US" dirty="0"/>
                  <a:t> is a value between 0 and 1, we can treat it as a 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, we can say that we are 60%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also say that we are (1 - 0.6) 40%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this intuition (and skipping long derivations), let us construct a suitable loss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1900"/>
                <a:ext cx="10263996" cy="1200329"/>
              </a:xfrm>
              <a:prstGeom prst="rect">
                <a:avLst/>
              </a:prstGeom>
              <a:blipFill>
                <a:blip r:embed="rId3"/>
                <a:stretch>
                  <a:fillRect l="-494" t="-2105" b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2B6D27-49DF-9047-847D-E0C36A41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3696"/>
              </p:ext>
            </p:extLst>
          </p:nvPr>
        </p:nvGraphicFramePr>
        <p:xfrm>
          <a:off x="838200" y="3767297"/>
          <a:ext cx="14271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96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88189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55607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/>
              <p:nvPr/>
            </p:nvSpPr>
            <p:spPr>
              <a:xfrm>
                <a:off x="2822587" y="3429000"/>
                <a:ext cx="1623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87" y="3429000"/>
                <a:ext cx="1623008" cy="276999"/>
              </a:xfrm>
              <a:prstGeom prst="rect">
                <a:avLst/>
              </a:prstGeom>
              <a:blipFill>
                <a:blip r:embed="rId4"/>
                <a:stretch>
                  <a:fillRect l="-3125" t="-9091" r="-546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DCB0BEE1-8D31-AD46-85A9-5651DB359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726531"/>
              </p:ext>
            </p:extLst>
          </p:nvPr>
        </p:nvGraphicFramePr>
        <p:xfrm>
          <a:off x="2463269" y="3767297"/>
          <a:ext cx="23416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32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2920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879894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/>
              <p:nvPr/>
            </p:nvSpPr>
            <p:spPr>
              <a:xfrm>
                <a:off x="5133484" y="3432623"/>
                <a:ext cx="2625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2=−(1−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84" y="3432623"/>
                <a:ext cx="2625655" cy="276999"/>
              </a:xfrm>
              <a:prstGeom prst="rect">
                <a:avLst/>
              </a:prstGeom>
              <a:blipFill>
                <a:blip r:embed="rId5"/>
                <a:stretch>
                  <a:fillRect l="-1923" t="-8696" r="-24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7E1EABE5-6E7D-BB4A-AD43-8CAFA3574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59142"/>
              </p:ext>
            </p:extLst>
          </p:nvPr>
        </p:nvGraphicFramePr>
        <p:xfrm>
          <a:off x="5002790" y="3767297"/>
          <a:ext cx="2933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log(1-Y’)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E7DB677-F7E8-C845-8F64-631DE5CA5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2352"/>
              </p:ext>
            </p:extLst>
          </p:nvPr>
        </p:nvGraphicFramePr>
        <p:xfrm>
          <a:off x="8134179" y="3763674"/>
          <a:ext cx="21440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469807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46599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/>
              <p:nvPr/>
            </p:nvSpPr>
            <p:spPr>
              <a:xfrm>
                <a:off x="8589710" y="3429000"/>
                <a:ext cx="1232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710" y="3429000"/>
                <a:ext cx="1232966" cy="276999"/>
              </a:xfrm>
              <a:prstGeom prst="rect">
                <a:avLst/>
              </a:prstGeom>
              <a:blipFill>
                <a:blip r:embed="rId6"/>
                <a:stretch>
                  <a:fillRect l="-3061" r="-408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AEFF0C-C522-EE43-8D91-8458D142BA9F}"/>
              </a:ext>
            </a:extLst>
          </p:cNvPr>
          <p:cNvSpPr txBox="1"/>
          <p:nvPr/>
        </p:nvSpPr>
        <p:spPr>
          <a:xfrm>
            <a:off x="9082015" y="5617874"/>
            <a:ext cx="1293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60296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5D927C-08D1-D541-90BC-EE5BA10DFE1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/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4D4409-3837-0F43-925A-54169559A337}"/>
              </a:ext>
            </a:extLst>
          </p:cNvPr>
          <p:cNvSpPr txBox="1"/>
          <p:nvPr/>
        </p:nvSpPr>
        <p:spPr>
          <a:xfrm>
            <a:off x="1081454" y="1274857"/>
            <a:ext cx="20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1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/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blipFill>
                <a:blip r:embed="rId3"/>
                <a:stretch>
                  <a:fillRect l="-10197" t="-109524" r="-1645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9A905A-7D81-8C4D-A88D-53A11E23D2D6}"/>
              </a:ext>
            </a:extLst>
          </p:cNvPr>
          <p:cNvSpPr txBox="1"/>
          <p:nvPr/>
        </p:nvSpPr>
        <p:spPr>
          <a:xfrm>
            <a:off x="1143000" y="2283314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N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/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16C0B5-962F-D040-916E-E52FC397B718}"/>
              </a:ext>
            </a:extLst>
          </p:cNvPr>
          <p:cNvSpPr txBox="1"/>
          <p:nvPr/>
        </p:nvSpPr>
        <p:spPr>
          <a:xfrm>
            <a:off x="1230923" y="2936626"/>
            <a:ext cx="8113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the gradient of the loss, we differentiate it </a:t>
            </a:r>
            <a:r>
              <a:rPr lang="en-US" dirty="0" err="1"/>
              <a:t>w.r.t.</a:t>
            </a:r>
            <a:r>
              <a:rPr lang="en-US" dirty="0"/>
              <a:t> to weights </a:t>
            </a:r>
            <a:r>
              <a:rPr lang="en-US" b="1" i="1" dirty="0"/>
              <a:t>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we change the values of </a:t>
            </a:r>
            <a:r>
              <a:rPr lang="en-US" b="1" i="1" dirty="0"/>
              <a:t>w</a:t>
            </a:r>
            <a:r>
              <a:rPr lang="en-US" dirty="0"/>
              <a:t> which would result in reduction of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out, all gradients are of the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/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blipFill>
                <a:blip r:embed="rId5"/>
                <a:stretch>
                  <a:fillRect t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5B8B4D-6561-7D4A-9A62-4682EBDE6DE3}"/>
              </a:ext>
            </a:extLst>
          </p:cNvPr>
          <p:cNvSpPr txBox="1"/>
          <p:nvPr/>
        </p:nvSpPr>
        <p:spPr>
          <a:xfrm>
            <a:off x="3308057" y="4692801"/>
            <a:ext cx="557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logistic regression in action! </a:t>
            </a:r>
          </a:p>
        </p:txBody>
      </p:sp>
    </p:spTree>
    <p:extLst>
      <p:ext uri="{BB962C8B-B14F-4D97-AF65-F5344CB8AC3E}">
        <p14:creationId xmlns:p14="http://schemas.microsoft.com/office/powerpoint/2010/main" val="24114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E6D3E6-C014-9343-AA6B-B10259359E53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Neuron</a:t>
            </a:r>
          </a:p>
        </p:txBody>
      </p:sp>
      <p:pic>
        <p:nvPicPr>
          <p:cNvPr id="5122" name="Picture 2" descr="Get an Overview of Neuron Cells- CUSABIO">
            <a:extLst>
              <a:ext uri="{FF2B5EF4-FFF2-40B4-BE49-F238E27FC236}">
                <a16:creationId xmlns:a16="http://schemas.microsoft.com/office/drawing/2014/main" id="{753A8368-ED50-4042-A329-4827B77A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4" y="1543785"/>
            <a:ext cx="4899071" cy="2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2C392E6-676F-2B4D-AEFB-F8951D320F22}"/>
              </a:ext>
            </a:extLst>
          </p:cNvPr>
          <p:cNvGrpSpPr/>
          <p:nvPr/>
        </p:nvGrpSpPr>
        <p:grpSpPr>
          <a:xfrm>
            <a:off x="7144667" y="1730297"/>
            <a:ext cx="2664617" cy="2191887"/>
            <a:chOff x="5790652" y="3523113"/>
            <a:chExt cx="2664617" cy="21918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06AB91-2DDA-974E-8ECF-B11FDC80AC28}"/>
                </a:ext>
              </a:extLst>
            </p:cNvPr>
            <p:cNvSpPr/>
            <p:nvPr/>
          </p:nvSpPr>
          <p:spPr>
            <a:xfrm>
              <a:off x="6726115" y="3947746"/>
              <a:ext cx="1099039" cy="1099039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58EAEB-A6FB-1044-8E85-9F83CACF979E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7275635" y="3947746"/>
              <a:ext cx="0" cy="10990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949111-5973-8945-9B96-A9BCEF95CCF1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6216162" y="3754315"/>
              <a:ext cx="670904" cy="35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648C86-FC13-AA45-98EE-4B8DB46C5EF5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6096000" y="4497265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F7661E-43B4-7246-8B1B-994C46352579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6356617" y="4885834"/>
              <a:ext cx="530449" cy="549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/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40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/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/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1AFD5E-E602-9A43-88DF-BF37EB67FBC1}"/>
                </a:ext>
              </a:extLst>
            </p:cNvPr>
            <p:cNvCxnSpPr>
              <a:endCxn id="5" idx="4"/>
            </p:cNvCxnSpPr>
            <p:nvPr/>
          </p:nvCxnSpPr>
          <p:spPr>
            <a:xfrm flipV="1">
              <a:off x="7275634" y="5046785"/>
              <a:ext cx="1" cy="66821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/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/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176" r="-35294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60A51A-F6DA-F24A-AE42-1B4D9B89ED87}"/>
                </a:ext>
              </a:extLst>
            </p:cNvPr>
            <p:cNvCxnSpPr/>
            <p:nvPr/>
          </p:nvCxnSpPr>
          <p:spPr>
            <a:xfrm>
              <a:off x="7825154" y="4497264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/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/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/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636" r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/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96" r="-869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/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33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/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129" r="-645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8E4B2F8-94C8-9D46-AC5D-E161150C7E15}"/>
              </a:ext>
            </a:extLst>
          </p:cNvPr>
          <p:cNvSpPr txBox="1"/>
          <p:nvPr/>
        </p:nvSpPr>
        <p:spPr>
          <a:xfrm>
            <a:off x="2592792" y="1263818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Neuron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F4129-B42A-C942-AC7A-6FF9A8EB7ACB}"/>
              </a:ext>
            </a:extLst>
          </p:cNvPr>
          <p:cNvSpPr txBox="1"/>
          <p:nvPr/>
        </p:nvSpPr>
        <p:spPr>
          <a:xfrm>
            <a:off x="7613356" y="127580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/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blipFill>
                <a:blip r:embed="rId14"/>
                <a:stretch>
                  <a:fillRect l="-4000" r="-48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/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Logistic Regression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Single Neuron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Perceptron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blipFill>
                <a:blip r:embed="rId15"/>
                <a:stretch>
                  <a:fillRect l="-1362" t="-8108" r="-58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3D343E-074F-B244-BC8F-AAEB6E56450D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Multi-Class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D0423D-1DF6-8F4D-8DAF-E140CD1E73D4}"/>
              </a:ext>
            </a:extLst>
          </p:cNvPr>
          <p:cNvSpPr/>
          <p:nvPr/>
        </p:nvSpPr>
        <p:spPr>
          <a:xfrm>
            <a:off x="2340430" y="246737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4D1934-0E37-234C-BD2B-AB4E859E8ADE}"/>
              </a:ext>
            </a:extLst>
          </p:cNvPr>
          <p:cNvSpPr/>
          <p:nvPr/>
        </p:nvSpPr>
        <p:spPr>
          <a:xfrm>
            <a:off x="2353183" y="314052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3861-056C-E244-9BA4-1AEDA8D261A6}"/>
              </a:ext>
            </a:extLst>
          </p:cNvPr>
          <p:cNvSpPr/>
          <p:nvPr/>
        </p:nvSpPr>
        <p:spPr>
          <a:xfrm>
            <a:off x="2340430" y="381175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A753C-D3DD-3C4C-B0A4-3B3E75B65278}"/>
              </a:ext>
            </a:extLst>
          </p:cNvPr>
          <p:cNvGrpSpPr/>
          <p:nvPr/>
        </p:nvGrpSpPr>
        <p:grpSpPr>
          <a:xfrm>
            <a:off x="1687286" y="3450771"/>
            <a:ext cx="87086" cy="932600"/>
            <a:chOff x="1730829" y="2734687"/>
            <a:chExt cx="87086" cy="932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1A9303-0498-4749-8573-FDE2B4D384C3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C46C98-7EAC-6444-94DB-0FF92C879646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665076-F070-FD46-9998-45839F9AF4B4}"/>
                </a:ext>
              </a:extLst>
            </p:cNvPr>
            <p:cNvSpPr/>
            <p:nvPr/>
          </p:nvSpPr>
          <p:spPr>
            <a:xfrm>
              <a:off x="1730829" y="3580201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E25BD0-0C16-1641-B7B7-1F4EDB45BC2B}"/>
              </a:ext>
            </a:extLst>
          </p:cNvPr>
          <p:cNvCxnSpPr>
            <a:stCxn id="9" idx="7"/>
            <a:endCxn id="6" idx="2"/>
          </p:cNvCxnSpPr>
          <p:nvPr/>
        </p:nvCxnSpPr>
        <p:spPr>
          <a:xfrm flipV="1">
            <a:off x="1761619" y="275584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5A9628-27AE-F148-BAE6-8C701F55ED69}"/>
              </a:ext>
            </a:extLst>
          </p:cNvPr>
          <p:cNvSpPr txBox="1"/>
          <p:nvPr/>
        </p:nvSpPr>
        <p:spPr>
          <a:xfrm>
            <a:off x="838200" y="120610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want to identify animals based on their weight, height, and dietary habits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58FA4E-92D6-2444-9590-E8C0F274D2FC}"/>
              </a:ext>
            </a:extLst>
          </p:cNvPr>
          <p:cNvSpPr/>
          <p:nvPr/>
        </p:nvSpPr>
        <p:spPr>
          <a:xfrm>
            <a:off x="2340430" y="448014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B2AAF673-37E2-8941-8614-FED52FACE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94019"/>
              </p:ext>
            </p:extLst>
          </p:nvPr>
        </p:nvGraphicFramePr>
        <p:xfrm>
          <a:off x="6096000" y="1226119"/>
          <a:ext cx="36612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14">
                  <a:extLst>
                    <a:ext uri="{9D8B030D-6E8A-4147-A177-3AD203B41FA5}">
                      <a16:colId xmlns:a16="http://schemas.microsoft.com/office/drawing/2014/main" val="2661979561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111633047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643568479"/>
                    </a:ext>
                  </a:extLst>
                </a:gridCol>
                <a:gridCol w="674915">
                  <a:extLst>
                    <a:ext uri="{9D8B030D-6E8A-4147-A177-3AD203B41FA5}">
                      <a16:colId xmlns:a16="http://schemas.microsoft.com/office/drawing/2014/main" val="1324516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Herbivore?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8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1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7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2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/>
              <p:nvPr/>
            </p:nvSpPr>
            <p:spPr>
              <a:xfrm>
                <a:off x="7693148" y="2700898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48" y="2700898"/>
                <a:ext cx="3097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220F06-3F4B-4C45-97F8-CFAEF18CE24A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1774372" y="275584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1AEF2B-9014-0A4B-9264-7C4C9D6F6BC4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V="1">
            <a:off x="1774372" y="2755844"/>
            <a:ext cx="566058" cy="158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9C2AC9-2CA6-2A40-B9E5-54C04AF4E31A}"/>
              </a:ext>
            </a:extLst>
          </p:cNvPr>
          <p:cNvSpPr txBox="1"/>
          <p:nvPr/>
        </p:nvSpPr>
        <p:spPr>
          <a:xfrm>
            <a:off x="807194" y="330964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A4341B-513E-1F48-AB5A-58B8C6F9B82D}"/>
              </a:ext>
            </a:extLst>
          </p:cNvPr>
          <p:cNvSpPr txBox="1"/>
          <p:nvPr/>
        </p:nvSpPr>
        <p:spPr>
          <a:xfrm>
            <a:off x="772232" y="3732405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89EE97-7948-F341-AD61-4DDD117ADFD0}"/>
              </a:ext>
            </a:extLst>
          </p:cNvPr>
          <p:cNvSpPr txBox="1"/>
          <p:nvPr/>
        </p:nvSpPr>
        <p:spPr>
          <a:xfrm>
            <a:off x="1037129" y="4160714"/>
            <a:ext cx="5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/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blipFill>
                <a:blip r:embed="rId3"/>
                <a:stretch>
                  <a:fillRect l="-6897" r="-1034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349D20-3218-6D4A-9CE1-935B897EE917}"/>
              </a:ext>
            </a:extLst>
          </p:cNvPr>
          <p:cNvCxnSpPr>
            <a:stCxn id="6" idx="6"/>
            <a:endCxn id="39" idx="1"/>
          </p:cNvCxnSpPr>
          <p:nvPr/>
        </p:nvCxnSpPr>
        <p:spPr>
          <a:xfrm>
            <a:off x="2917373" y="2755844"/>
            <a:ext cx="323490" cy="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4D9489-0D26-B04F-A9B8-D45603DD361A}"/>
              </a:ext>
            </a:extLst>
          </p:cNvPr>
          <p:cNvCxnSpPr>
            <a:stCxn id="9" idx="6"/>
            <a:endCxn id="7" idx="2"/>
          </p:cNvCxnSpPr>
          <p:nvPr/>
        </p:nvCxnSpPr>
        <p:spPr>
          <a:xfrm flipV="1">
            <a:off x="1774372" y="342900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7A66D0-B352-2646-9F21-10A2EA18C881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V="1">
            <a:off x="1774372" y="342900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EB9105-EB69-4942-B3F6-5B6C21A9E5D8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V="1">
            <a:off x="1774372" y="3429000"/>
            <a:ext cx="578811" cy="9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/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𝑔𝑖𝑟𝑎𝑓𝑓𝑒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blipFill>
                <a:blip r:embed="rId4"/>
                <a:stretch>
                  <a:fillRect l="-3093" t="-4545" r="-721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CC203F-6ECC-9A49-AB36-363A90755E3E}"/>
              </a:ext>
            </a:extLst>
          </p:cNvPr>
          <p:cNvCxnSpPr>
            <a:stCxn id="7" idx="6"/>
            <a:endCxn id="49" idx="1"/>
          </p:cNvCxnSpPr>
          <p:nvPr/>
        </p:nvCxnSpPr>
        <p:spPr>
          <a:xfrm flipV="1">
            <a:off x="2930126" y="3428999"/>
            <a:ext cx="309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34A6D1-A9BD-794E-A6F7-34C07E053FFC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1774372" y="349431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3BB6-4EAE-6F4C-A4F4-790B5B1D4204}"/>
              </a:ext>
            </a:extLst>
          </p:cNvPr>
          <p:cNvCxnSpPr>
            <a:stCxn id="9" idx="6"/>
            <a:endCxn id="27" idx="2"/>
          </p:cNvCxnSpPr>
          <p:nvPr/>
        </p:nvCxnSpPr>
        <p:spPr>
          <a:xfrm>
            <a:off x="1774372" y="349431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880D57-EC26-7744-BC6D-A403858BC694}"/>
              </a:ext>
            </a:extLst>
          </p:cNvPr>
          <p:cNvCxnSpPr>
            <a:stCxn id="10" idx="6"/>
            <a:endCxn id="8" idx="2"/>
          </p:cNvCxnSpPr>
          <p:nvPr/>
        </p:nvCxnSpPr>
        <p:spPr>
          <a:xfrm>
            <a:off x="1774372" y="391707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A43E35-4825-304F-A0A0-4B0AD668A4F3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1774372" y="391707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90A4C1-343C-7145-899B-30FDD17055FE}"/>
              </a:ext>
            </a:extLst>
          </p:cNvPr>
          <p:cNvCxnSpPr>
            <a:stCxn id="11" idx="5"/>
            <a:endCxn id="27" idx="2"/>
          </p:cNvCxnSpPr>
          <p:nvPr/>
        </p:nvCxnSpPr>
        <p:spPr>
          <a:xfrm>
            <a:off x="1761619" y="4370618"/>
            <a:ext cx="578811" cy="39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065583-A9BA-B349-BC6A-2324E637FCE2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4372" y="4100229"/>
            <a:ext cx="566058" cy="23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/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𝑒𝑙𝑒𝑝𝑎𝑛𝑡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blipFill>
                <a:blip r:embed="rId5"/>
                <a:stretch>
                  <a:fillRect l="-3191" r="-74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/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blipFill>
                <a:blip r:embed="rId6"/>
                <a:stretch>
                  <a:fillRect l="-4000" r="-8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9E9686-BB10-A845-9074-0BD81F05408B}"/>
              </a:ext>
            </a:extLst>
          </p:cNvPr>
          <p:cNvCxnSpPr>
            <a:stCxn id="8" idx="6"/>
            <a:endCxn id="65" idx="1"/>
          </p:cNvCxnSpPr>
          <p:nvPr/>
        </p:nvCxnSpPr>
        <p:spPr>
          <a:xfrm>
            <a:off x="2917373" y="4100229"/>
            <a:ext cx="322281" cy="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E04C3A-8286-E440-A1FF-4FEED8AC0128}"/>
              </a:ext>
            </a:extLst>
          </p:cNvPr>
          <p:cNvCxnSpPr>
            <a:stCxn id="27" idx="6"/>
            <a:endCxn id="66" idx="1"/>
          </p:cNvCxnSpPr>
          <p:nvPr/>
        </p:nvCxnSpPr>
        <p:spPr>
          <a:xfrm flipV="1">
            <a:off x="2917373" y="4768611"/>
            <a:ext cx="3222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/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/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𝑔𝑖𝑟𝑎𝑓𝑓𝑒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𝑒𝑙𝑒𝑝h𝑎𝑛𝑡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should make sure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using the Softmax activation function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blipFill>
                <a:blip r:embed="rId8"/>
                <a:stretch>
                  <a:fillRect l="-703" t="-16216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/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softmax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blipFill>
                <a:blip r:embed="rId9"/>
                <a:stretch>
                  <a:fillRect l="-6704" t="-17391" r="-559" b="-9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89C95D76-FAAB-FC48-9A7A-6C1742E77613}"/>
              </a:ext>
            </a:extLst>
          </p:cNvPr>
          <p:cNvSpPr txBox="1"/>
          <p:nvPr/>
        </p:nvSpPr>
        <p:spPr>
          <a:xfrm>
            <a:off x="6263054" y="5146335"/>
            <a:ext cx="437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all other steps remain the same!</a:t>
            </a:r>
          </a:p>
        </p:txBody>
      </p:sp>
    </p:spTree>
    <p:extLst>
      <p:ext uri="{BB962C8B-B14F-4D97-AF65-F5344CB8AC3E}">
        <p14:creationId xmlns:p14="http://schemas.microsoft.com/office/powerpoint/2010/main" val="1589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7" grpId="0" animBg="1"/>
      <p:bldP spid="35" grpId="0"/>
      <p:bldP spid="36" grpId="0"/>
      <p:bldP spid="37" grpId="0"/>
      <p:bldP spid="39" grpId="0"/>
      <p:bldP spid="49" grpId="0"/>
      <p:bldP spid="65" grpId="0"/>
      <p:bldP spid="66" grpId="0"/>
      <p:bldP spid="71" grpId="0"/>
      <p:bldP spid="75" grpId="0"/>
      <p:bldP spid="76" grpId="0"/>
      <p:bldP spid="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EDCFED-429F-DE4F-AC7A-4A1E409DB514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Is this enough?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67528-7ED4-F745-A80D-A249C505508B}"/>
              </a:ext>
            </a:extLst>
          </p:cNvPr>
          <p:cNvSpPr txBox="1"/>
          <p:nvPr/>
        </p:nvSpPr>
        <p:spPr>
          <a:xfrm>
            <a:off x="838200" y="1250830"/>
            <a:ext cx="834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now solve linearly separable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said to be linearly separable if </a:t>
            </a:r>
            <a:r>
              <a:rPr lang="en-US" i="1" dirty="0"/>
              <a:t>n</a:t>
            </a:r>
            <a:r>
              <a:rPr lang="en-US" dirty="0"/>
              <a:t>-dimensional data can be perfectly separated with a </a:t>
            </a:r>
            <a:r>
              <a:rPr lang="en-US" i="1" dirty="0"/>
              <a:t>n-1 </a:t>
            </a:r>
            <a:r>
              <a:rPr lang="en-US" dirty="0"/>
              <a:t>dimensional hyperplane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218A1-4FAA-AB47-98C0-7CFCC59C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4552"/>
            <a:ext cx="2835362" cy="19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9CC8-4793-024E-A85E-00544B229AD1}"/>
              </a:ext>
            </a:extLst>
          </p:cNvPr>
          <p:cNvSpPr txBox="1"/>
          <p:nvPr/>
        </p:nvSpPr>
        <p:spPr>
          <a:xfrm>
            <a:off x="4336243" y="2308670"/>
            <a:ext cx="235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 what about this data?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696EB97-B612-944D-ABDD-6019A94D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78" y="2554552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digits-pca" descr="digits-pca">
            <a:hlinkClick r:id="" action="ppaction://media"/>
            <a:extLst>
              <a:ext uri="{FF2B5EF4-FFF2-40B4-BE49-F238E27FC236}">
                <a16:creationId xmlns:a16="http://schemas.microsoft.com/office/drawing/2014/main" id="{B79140F5-E849-314C-80AD-9A0ABDB8E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3748" y="2085988"/>
            <a:ext cx="3581365" cy="268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/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can probably fit some quadratic </a:t>
                </a:r>
              </a:p>
              <a:p>
                <a:r>
                  <a:rPr lang="en-US" dirty="0"/>
                  <a:t>equation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blipFill>
                <a:blip r:embed="rId7"/>
                <a:stretch>
                  <a:fillRect l="-1060" t="-3846" r="-35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4EBB05-7CA6-4B46-B655-F0A423507532}"/>
              </a:ext>
            </a:extLst>
          </p:cNvPr>
          <p:cNvSpPr txBox="1"/>
          <p:nvPr/>
        </p:nvSpPr>
        <p:spPr>
          <a:xfrm>
            <a:off x="1011095" y="5607170"/>
            <a:ext cx="562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a way to make non-linear data linearly separable</a:t>
            </a:r>
          </a:p>
        </p:txBody>
      </p:sp>
    </p:spTree>
    <p:extLst>
      <p:ext uri="{BB962C8B-B14F-4D97-AF65-F5344CB8AC3E}">
        <p14:creationId xmlns:p14="http://schemas.microsoft.com/office/powerpoint/2010/main" val="24040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02468-EDBD-DD4E-8E57-1740F2DFBDB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615D8-BCCC-164D-9229-30C3E955F71B}"/>
              </a:ext>
            </a:extLst>
          </p:cNvPr>
          <p:cNvSpPr txBox="1"/>
          <p:nvPr/>
        </p:nvSpPr>
        <p:spPr>
          <a:xfrm>
            <a:off x="838200" y="175242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 of converting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153378-F809-C245-8A22-D39F29C4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30" y="1181456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A74A3-743B-4941-9033-55051D7C6100}"/>
              </a:ext>
            </a:extLst>
          </p:cNvPr>
          <p:cNvSpPr txBox="1"/>
          <p:nvPr/>
        </p:nvSpPr>
        <p:spPr>
          <a:xfrm>
            <a:off x="5746300" y="1752421"/>
            <a:ext cx="5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3927E7-7939-BF44-A0F9-9DC480F2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23" y="1181456"/>
            <a:ext cx="2811102" cy="18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54395-231C-854D-85BA-3694FB88A515}"/>
              </a:ext>
            </a:extLst>
          </p:cNvPr>
          <p:cNvSpPr txBox="1"/>
          <p:nvPr/>
        </p:nvSpPr>
        <p:spPr>
          <a:xfrm>
            <a:off x="2276195" y="3762435"/>
            <a:ext cx="36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ML/DL model will have the 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632C14-3ECB-C14B-BDAA-FA9170D4E141}"/>
              </a:ext>
            </a:extLst>
          </p:cNvPr>
          <p:cNvGrpSpPr/>
          <p:nvPr/>
        </p:nvGrpSpPr>
        <p:grpSpPr>
          <a:xfrm>
            <a:off x="6025711" y="3713297"/>
            <a:ext cx="3515414" cy="461473"/>
            <a:chOff x="4635010" y="3667227"/>
            <a:chExt cx="3515414" cy="46147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82B7CC-BE8F-D64D-854B-7A77326BC1C3}"/>
                </a:ext>
              </a:extLst>
            </p:cNvPr>
            <p:cNvSpPr/>
            <p:nvPr/>
          </p:nvSpPr>
          <p:spPr>
            <a:xfrm>
              <a:off x="5404227" y="3667227"/>
              <a:ext cx="808565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Extractor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55F9F4D-4205-5B4A-ADF2-9B2576B1849B}"/>
                </a:ext>
              </a:extLst>
            </p:cNvPr>
            <p:cNvSpPr/>
            <p:nvPr/>
          </p:nvSpPr>
          <p:spPr>
            <a:xfrm>
              <a:off x="6429723" y="3667227"/>
              <a:ext cx="873327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Linear Separator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9DE00-2259-3F48-B57D-A97DFDE4B849}"/>
                </a:ext>
              </a:extLst>
            </p:cNvPr>
            <p:cNvSpPr txBox="1"/>
            <p:nvPr/>
          </p:nvSpPr>
          <p:spPr>
            <a:xfrm>
              <a:off x="4635010" y="3759368"/>
              <a:ext cx="514885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Input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A2A1AD-EE92-6B49-94AC-E156BBCFBF61}"/>
                </a:ext>
              </a:extLst>
            </p:cNvPr>
            <p:cNvSpPr txBox="1"/>
            <p:nvPr/>
          </p:nvSpPr>
          <p:spPr>
            <a:xfrm>
              <a:off x="7520123" y="3759368"/>
              <a:ext cx="630301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4E8969-C5EE-C442-A56A-0475D1F96C2F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5149895" y="3897868"/>
              <a:ext cx="254332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CC1051-8241-A346-A11A-31860CC69D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6212792" y="3897964"/>
              <a:ext cx="21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38A986-FF3E-4542-B812-437621C97E33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7303050" y="3897868"/>
              <a:ext cx="217073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721237-7FB6-8A4F-BBC5-4CB1A32715A5}"/>
              </a:ext>
            </a:extLst>
          </p:cNvPr>
          <p:cNvSpPr txBox="1"/>
          <p:nvPr/>
        </p:nvSpPr>
        <p:spPr>
          <a:xfrm>
            <a:off x="8033046" y="4719648"/>
            <a:ext cx="18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talked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about this till now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B99E00-849C-C544-81F3-02FE26E77150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 rot="16200000" flipH="1">
            <a:off x="8342965" y="4088892"/>
            <a:ext cx="544878" cy="7166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DD8086-6269-5B4A-9710-8C5B2743F503}"/>
              </a:ext>
            </a:extLst>
          </p:cNvPr>
          <p:cNvSpPr txBox="1"/>
          <p:nvPr/>
        </p:nvSpPr>
        <p:spPr>
          <a:xfrm>
            <a:off x="5465735" y="4736248"/>
            <a:ext cx="217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requires at least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 full courses!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ADA853C-7F1B-4E46-B96B-8FD670D3322D}"/>
              </a:ext>
            </a:extLst>
          </p:cNvPr>
          <p:cNvCxnSpPr>
            <a:stCxn id="9" idx="2"/>
            <a:endCxn id="28" idx="0"/>
          </p:cNvCxnSpPr>
          <p:nvPr/>
        </p:nvCxnSpPr>
        <p:spPr>
          <a:xfrm rot="5400000">
            <a:off x="6594960" y="4131997"/>
            <a:ext cx="561478" cy="647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09C23-AEFB-3241-8420-57A6CC63F6D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3580C-96E9-2F46-94AE-BB6200FFDEDB}"/>
              </a:ext>
            </a:extLst>
          </p:cNvPr>
          <p:cNvSpPr txBox="1"/>
          <p:nvPr/>
        </p:nvSpPr>
        <p:spPr>
          <a:xfrm>
            <a:off x="3387296" y="1776305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70A58-A249-1540-81EE-7641AC0BABF8}"/>
              </a:ext>
            </a:extLst>
          </p:cNvPr>
          <p:cNvSpPr txBox="1"/>
          <p:nvPr/>
        </p:nvSpPr>
        <p:spPr>
          <a:xfrm>
            <a:off x="6613367" y="3635834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Layers (h)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6F48-87BF-C047-B2FC-B676CC5BF76B}"/>
              </a:ext>
            </a:extLst>
          </p:cNvPr>
          <p:cNvSpPr txBox="1"/>
          <p:nvPr/>
        </p:nvSpPr>
        <p:spPr>
          <a:xfrm>
            <a:off x="9657232" y="271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9E663E7-DEBB-AF45-BB19-FA74709DB018}"/>
              </a:ext>
            </a:extLst>
          </p:cNvPr>
          <p:cNvSpPr/>
          <p:nvPr/>
        </p:nvSpPr>
        <p:spPr>
          <a:xfrm>
            <a:off x="4532047" y="1627840"/>
            <a:ext cx="190039" cy="70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D7DCA8A-CEDC-BC4B-9CA0-3A3DBD27D873}"/>
              </a:ext>
            </a:extLst>
          </p:cNvPr>
          <p:cNvSpPr/>
          <p:nvPr/>
        </p:nvSpPr>
        <p:spPr>
          <a:xfrm rot="5400000" flipH="1">
            <a:off x="10256968" y="1621315"/>
            <a:ext cx="176941" cy="20167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95ADDA7-1ACD-5945-982E-68EC4CDEFEC3}"/>
              </a:ext>
            </a:extLst>
          </p:cNvPr>
          <p:cNvSpPr/>
          <p:nvPr/>
        </p:nvSpPr>
        <p:spPr>
          <a:xfrm rot="16200000">
            <a:off x="7248404" y="2042251"/>
            <a:ext cx="191347" cy="29127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F6D6ED-5984-1048-BA61-EE10ADE5D0C5}"/>
              </a:ext>
            </a:extLst>
          </p:cNvPr>
          <p:cNvSpPr/>
          <p:nvPr/>
        </p:nvSpPr>
        <p:spPr>
          <a:xfrm>
            <a:off x="5887681" y="66621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D4D56A-1495-434C-9CEF-75E9F900C81A}"/>
              </a:ext>
            </a:extLst>
          </p:cNvPr>
          <p:cNvSpPr/>
          <p:nvPr/>
        </p:nvSpPr>
        <p:spPr>
          <a:xfrm>
            <a:off x="5900434" y="133936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11C289-47BE-1A46-8B26-3EB9B16C125E}"/>
              </a:ext>
            </a:extLst>
          </p:cNvPr>
          <p:cNvSpPr/>
          <p:nvPr/>
        </p:nvSpPr>
        <p:spPr>
          <a:xfrm>
            <a:off x="5887681" y="201059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F8AF4-E7A7-5744-9DC1-AB4B32C218F3}"/>
              </a:ext>
            </a:extLst>
          </p:cNvPr>
          <p:cNvGrpSpPr/>
          <p:nvPr/>
        </p:nvGrpSpPr>
        <p:grpSpPr>
          <a:xfrm>
            <a:off x="5234537" y="1649611"/>
            <a:ext cx="87086" cy="509843"/>
            <a:chOff x="1730829" y="2734687"/>
            <a:chExt cx="87086" cy="5098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4CE665-5141-9A48-8840-52CE488C4832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1E294B-FC0C-404B-BB66-5E3C2148ACFE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4AB79-CAFE-7C40-821B-1D04E02F6ECB}"/>
              </a:ext>
            </a:extLst>
          </p:cNvPr>
          <p:cNvCxnSpPr>
            <a:stCxn id="16" idx="7"/>
            <a:endCxn id="10" idx="2"/>
          </p:cNvCxnSpPr>
          <p:nvPr/>
        </p:nvCxnSpPr>
        <p:spPr>
          <a:xfrm flipV="1">
            <a:off x="5308870" y="95468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6E39752-DE88-7B43-B6C3-F41D41D18EA6}"/>
              </a:ext>
            </a:extLst>
          </p:cNvPr>
          <p:cNvSpPr/>
          <p:nvPr/>
        </p:nvSpPr>
        <p:spPr>
          <a:xfrm>
            <a:off x="5887681" y="267898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6AE49A-5B5A-9D41-8FC1-FB72CA7FBF55}"/>
              </a:ext>
            </a:extLst>
          </p:cNvPr>
          <p:cNvCxnSpPr>
            <a:stCxn id="17" idx="6"/>
            <a:endCxn id="10" idx="2"/>
          </p:cNvCxnSpPr>
          <p:nvPr/>
        </p:nvCxnSpPr>
        <p:spPr>
          <a:xfrm flipV="1">
            <a:off x="5321623" y="95468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/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386418-04A3-B341-9B68-F29164748B1C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 flipV="1">
            <a:off x="5321623" y="162784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5CFEA0-EA4B-6947-85E8-6D950B54C45B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 flipV="1">
            <a:off x="5321623" y="162784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03E358-3118-904F-B2BF-C4CCE23432AC}"/>
              </a:ext>
            </a:extLst>
          </p:cNvPr>
          <p:cNvCxnSpPr>
            <a:stCxn id="16" idx="6"/>
            <a:endCxn id="14" idx="2"/>
          </p:cNvCxnSpPr>
          <p:nvPr/>
        </p:nvCxnSpPr>
        <p:spPr>
          <a:xfrm>
            <a:off x="5321623" y="169315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EDD7AE-2C36-5846-A29A-1D9F0403170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5321623" y="169315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D0A27A-EDED-A347-A9D9-1A855054B31A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5321623" y="211591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AF6995-BBDD-114A-BE61-F88A2FC94C16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321623" y="211591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/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66EEA715-A42A-6E44-8C16-478FCD073E7A}"/>
              </a:ext>
            </a:extLst>
          </p:cNvPr>
          <p:cNvSpPr/>
          <p:nvPr/>
        </p:nvSpPr>
        <p:spPr>
          <a:xfrm>
            <a:off x="7063375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64C01C-2DD3-404D-9B76-BBF6805D4639}"/>
              </a:ext>
            </a:extLst>
          </p:cNvPr>
          <p:cNvSpPr/>
          <p:nvPr/>
        </p:nvSpPr>
        <p:spPr>
          <a:xfrm>
            <a:off x="7076128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A27D3D-0943-084B-BC44-2D07A714B07C}"/>
              </a:ext>
            </a:extLst>
          </p:cNvPr>
          <p:cNvSpPr/>
          <p:nvPr/>
        </p:nvSpPr>
        <p:spPr>
          <a:xfrm>
            <a:off x="7063375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96F1617-1843-E343-863F-EC848CEBAAE3}"/>
              </a:ext>
            </a:extLst>
          </p:cNvPr>
          <p:cNvSpPr/>
          <p:nvPr/>
        </p:nvSpPr>
        <p:spPr>
          <a:xfrm>
            <a:off x="7063375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C2DABB-A12E-AC49-BCDF-206455FCF156}"/>
              </a:ext>
            </a:extLst>
          </p:cNvPr>
          <p:cNvCxnSpPr>
            <a:stCxn id="10" idx="6"/>
            <a:endCxn id="45" idx="2"/>
          </p:cNvCxnSpPr>
          <p:nvPr/>
        </p:nvCxnSpPr>
        <p:spPr>
          <a:xfrm>
            <a:off x="6464624" y="954684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9C3FD0-1892-D745-AD22-34B595E14868}"/>
              </a:ext>
            </a:extLst>
          </p:cNvPr>
          <p:cNvCxnSpPr>
            <a:stCxn id="10" idx="6"/>
            <a:endCxn id="46" idx="2"/>
          </p:cNvCxnSpPr>
          <p:nvPr/>
        </p:nvCxnSpPr>
        <p:spPr>
          <a:xfrm>
            <a:off x="6464624" y="954684"/>
            <a:ext cx="611504" cy="67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FFC86D-FACF-104F-8179-0941E7D5D69C}"/>
              </a:ext>
            </a:extLst>
          </p:cNvPr>
          <p:cNvCxnSpPr>
            <a:stCxn id="10" idx="6"/>
            <a:endCxn id="47" idx="2"/>
          </p:cNvCxnSpPr>
          <p:nvPr/>
        </p:nvCxnSpPr>
        <p:spPr>
          <a:xfrm>
            <a:off x="6464624" y="954684"/>
            <a:ext cx="598751" cy="135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F3805A-F118-A049-B027-4997DDE540D9}"/>
              </a:ext>
            </a:extLst>
          </p:cNvPr>
          <p:cNvCxnSpPr>
            <a:stCxn id="10" idx="6"/>
            <a:endCxn id="48" idx="2"/>
          </p:cNvCxnSpPr>
          <p:nvPr/>
        </p:nvCxnSpPr>
        <p:spPr>
          <a:xfrm>
            <a:off x="6464624" y="954684"/>
            <a:ext cx="598751" cy="201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F089D8-3854-6E4E-94FD-8DF32E274B98}"/>
              </a:ext>
            </a:extLst>
          </p:cNvPr>
          <p:cNvCxnSpPr>
            <a:stCxn id="13" idx="6"/>
            <a:endCxn id="45" idx="2"/>
          </p:cNvCxnSpPr>
          <p:nvPr/>
        </p:nvCxnSpPr>
        <p:spPr>
          <a:xfrm flipV="1">
            <a:off x="6477377" y="961068"/>
            <a:ext cx="585998" cy="6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B3DB42-AC66-BB4A-B61A-1E029D020CFC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>
            <a:off x="6477377" y="1627840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7A3059-B831-764F-84E4-5F52AFDB2D49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>
            <a:off x="6477377" y="1627840"/>
            <a:ext cx="585998" cy="6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35C26E-A646-844C-94F0-C7D428528956}"/>
              </a:ext>
            </a:extLst>
          </p:cNvPr>
          <p:cNvCxnSpPr>
            <a:stCxn id="13" idx="6"/>
            <a:endCxn id="48" idx="2"/>
          </p:cNvCxnSpPr>
          <p:nvPr/>
        </p:nvCxnSpPr>
        <p:spPr>
          <a:xfrm>
            <a:off x="6477377" y="1627840"/>
            <a:ext cx="585998" cy="13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058805-24F8-E84A-B63F-0CDBCE344C30}"/>
              </a:ext>
            </a:extLst>
          </p:cNvPr>
          <p:cNvCxnSpPr>
            <a:stCxn id="14" idx="6"/>
            <a:endCxn id="45" idx="2"/>
          </p:cNvCxnSpPr>
          <p:nvPr/>
        </p:nvCxnSpPr>
        <p:spPr>
          <a:xfrm flipV="1">
            <a:off x="6464624" y="961068"/>
            <a:ext cx="598751" cy="133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5" name="Straight Arrow Connector 6144">
            <a:extLst>
              <a:ext uri="{FF2B5EF4-FFF2-40B4-BE49-F238E27FC236}">
                <a16:creationId xmlns:a16="http://schemas.microsoft.com/office/drawing/2014/main" id="{61FADE5A-6E7D-0147-9B8C-D16C7ED2D9FF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6464624" y="1634224"/>
            <a:ext cx="611504" cy="66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8" name="Straight Arrow Connector 6147">
            <a:extLst>
              <a:ext uri="{FF2B5EF4-FFF2-40B4-BE49-F238E27FC236}">
                <a16:creationId xmlns:a16="http://schemas.microsoft.com/office/drawing/2014/main" id="{3E08AFA6-F106-3D4F-A4D3-ECE770AF630D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>
            <a:off x="6464624" y="2299069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5157E13C-94FD-E54E-80A3-AC701A96EC1B}"/>
              </a:ext>
            </a:extLst>
          </p:cNvPr>
          <p:cNvCxnSpPr>
            <a:stCxn id="14" idx="6"/>
            <a:endCxn id="48" idx="2"/>
          </p:cNvCxnSpPr>
          <p:nvPr/>
        </p:nvCxnSpPr>
        <p:spPr>
          <a:xfrm>
            <a:off x="6464624" y="2299069"/>
            <a:ext cx="598751" cy="6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305257FE-9635-FD4C-BC30-91C5283D901A}"/>
              </a:ext>
            </a:extLst>
          </p:cNvPr>
          <p:cNvCxnSpPr>
            <a:stCxn id="20" idx="6"/>
            <a:endCxn id="45" idx="2"/>
          </p:cNvCxnSpPr>
          <p:nvPr/>
        </p:nvCxnSpPr>
        <p:spPr>
          <a:xfrm flipV="1">
            <a:off x="6464624" y="961068"/>
            <a:ext cx="598751" cy="200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2D7F29F6-EF16-3445-95A2-5E3404D43DC7}"/>
              </a:ext>
            </a:extLst>
          </p:cNvPr>
          <p:cNvCxnSpPr>
            <a:stCxn id="20" idx="6"/>
            <a:endCxn id="46" idx="2"/>
          </p:cNvCxnSpPr>
          <p:nvPr/>
        </p:nvCxnSpPr>
        <p:spPr>
          <a:xfrm flipV="1">
            <a:off x="6464624" y="1634224"/>
            <a:ext cx="611504" cy="133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6" name="Straight Arrow Connector 6155">
            <a:extLst>
              <a:ext uri="{FF2B5EF4-FFF2-40B4-BE49-F238E27FC236}">
                <a16:creationId xmlns:a16="http://schemas.microsoft.com/office/drawing/2014/main" id="{576B56B0-E7A8-AD4E-97E5-BE61ACF856E8}"/>
              </a:ext>
            </a:extLst>
          </p:cNvPr>
          <p:cNvCxnSpPr>
            <a:stCxn id="20" idx="6"/>
            <a:endCxn id="47" idx="2"/>
          </p:cNvCxnSpPr>
          <p:nvPr/>
        </p:nvCxnSpPr>
        <p:spPr>
          <a:xfrm flipV="1">
            <a:off x="6464624" y="2305453"/>
            <a:ext cx="598751" cy="6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E0333D4D-77AD-6C41-AF3A-F13C84DE8C24}"/>
              </a:ext>
            </a:extLst>
          </p:cNvPr>
          <p:cNvCxnSpPr>
            <a:stCxn id="20" idx="6"/>
            <a:endCxn id="48" idx="2"/>
          </p:cNvCxnSpPr>
          <p:nvPr/>
        </p:nvCxnSpPr>
        <p:spPr>
          <a:xfrm>
            <a:off x="6464624" y="2967452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74D62EC-DC9B-4243-AC21-880BA07712E5}"/>
              </a:ext>
            </a:extLst>
          </p:cNvPr>
          <p:cNvSpPr/>
          <p:nvPr/>
        </p:nvSpPr>
        <p:spPr>
          <a:xfrm>
            <a:off x="8223526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185043-F5FE-4643-90F7-F2B726B1432B}"/>
              </a:ext>
            </a:extLst>
          </p:cNvPr>
          <p:cNvSpPr/>
          <p:nvPr/>
        </p:nvSpPr>
        <p:spPr>
          <a:xfrm>
            <a:off x="8236279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A73952B-17B2-0541-A3C1-0311B0AF0D1C}"/>
              </a:ext>
            </a:extLst>
          </p:cNvPr>
          <p:cNvSpPr/>
          <p:nvPr/>
        </p:nvSpPr>
        <p:spPr>
          <a:xfrm>
            <a:off x="8223526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02532A-B379-1A49-A52B-E7D421D77D05}"/>
              </a:ext>
            </a:extLst>
          </p:cNvPr>
          <p:cNvSpPr/>
          <p:nvPr/>
        </p:nvSpPr>
        <p:spPr>
          <a:xfrm>
            <a:off x="8223526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A84B5A6B-601C-5346-93C3-50DD1C68B64C}"/>
              </a:ext>
            </a:extLst>
          </p:cNvPr>
          <p:cNvCxnSpPr>
            <a:stCxn id="45" idx="6"/>
            <a:endCxn id="80" idx="2"/>
          </p:cNvCxnSpPr>
          <p:nvPr/>
        </p:nvCxnSpPr>
        <p:spPr>
          <a:xfrm>
            <a:off x="7640318" y="961068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E1EA6EB3-8A3E-6142-ABD8-10116E8335DA}"/>
              </a:ext>
            </a:extLst>
          </p:cNvPr>
          <p:cNvCxnSpPr>
            <a:stCxn id="45" idx="6"/>
            <a:endCxn id="81" idx="2"/>
          </p:cNvCxnSpPr>
          <p:nvPr/>
        </p:nvCxnSpPr>
        <p:spPr>
          <a:xfrm>
            <a:off x="7640318" y="961068"/>
            <a:ext cx="595961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1A3FB689-6105-0040-A65B-D31B073F1F81}"/>
              </a:ext>
            </a:extLst>
          </p:cNvPr>
          <p:cNvCxnSpPr>
            <a:stCxn id="45" idx="6"/>
            <a:endCxn id="82" idx="2"/>
          </p:cNvCxnSpPr>
          <p:nvPr/>
        </p:nvCxnSpPr>
        <p:spPr>
          <a:xfrm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644BD366-9AD5-594B-9119-4176975E00CB}"/>
              </a:ext>
            </a:extLst>
          </p:cNvPr>
          <p:cNvCxnSpPr>
            <a:stCxn id="45" idx="6"/>
            <a:endCxn id="83" idx="2"/>
          </p:cNvCxnSpPr>
          <p:nvPr/>
        </p:nvCxnSpPr>
        <p:spPr>
          <a:xfrm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01BDF8E8-0419-264C-86F0-E831BA1625E2}"/>
              </a:ext>
            </a:extLst>
          </p:cNvPr>
          <p:cNvCxnSpPr>
            <a:stCxn id="46" idx="6"/>
            <a:endCxn id="80" idx="2"/>
          </p:cNvCxnSpPr>
          <p:nvPr/>
        </p:nvCxnSpPr>
        <p:spPr>
          <a:xfrm flipV="1">
            <a:off x="7653071" y="961068"/>
            <a:ext cx="570455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1" name="Straight Arrow Connector 6170">
            <a:extLst>
              <a:ext uri="{FF2B5EF4-FFF2-40B4-BE49-F238E27FC236}">
                <a16:creationId xmlns:a16="http://schemas.microsoft.com/office/drawing/2014/main" id="{91F11117-4D5C-3145-9F7F-C86D0B74D841}"/>
              </a:ext>
            </a:extLst>
          </p:cNvPr>
          <p:cNvCxnSpPr>
            <a:stCxn id="46" idx="6"/>
            <a:endCxn id="81" idx="2"/>
          </p:cNvCxnSpPr>
          <p:nvPr/>
        </p:nvCxnSpPr>
        <p:spPr>
          <a:xfrm>
            <a:off x="7653071" y="1634224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3" name="Straight Arrow Connector 6172">
            <a:extLst>
              <a:ext uri="{FF2B5EF4-FFF2-40B4-BE49-F238E27FC236}">
                <a16:creationId xmlns:a16="http://schemas.microsoft.com/office/drawing/2014/main" id="{906BCC3C-F5A5-8A4A-AB09-9F99128B60CC}"/>
              </a:ext>
            </a:extLst>
          </p:cNvPr>
          <p:cNvCxnSpPr>
            <a:stCxn id="46" idx="6"/>
            <a:endCxn id="82" idx="2"/>
          </p:cNvCxnSpPr>
          <p:nvPr/>
        </p:nvCxnSpPr>
        <p:spPr>
          <a:xfrm>
            <a:off x="7653071" y="1634224"/>
            <a:ext cx="570455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5" name="Straight Arrow Connector 6174">
            <a:extLst>
              <a:ext uri="{FF2B5EF4-FFF2-40B4-BE49-F238E27FC236}">
                <a16:creationId xmlns:a16="http://schemas.microsoft.com/office/drawing/2014/main" id="{75C3112D-5AB9-7B41-A012-05924A0C9230}"/>
              </a:ext>
            </a:extLst>
          </p:cNvPr>
          <p:cNvCxnSpPr>
            <a:stCxn id="46" idx="6"/>
            <a:endCxn id="83" idx="2"/>
          </p:cNvCxnSpPr>
          <p:nvPr/>
        </p:nvCxnSpPr>
        <p:spPr>
          <a:xfrm>
            <a:off x="7653071" y="1634224"/>
            <a:ext cx="570455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7" name="Straight Arrow Connector 6176">
            <a:extLst>
              <a:ext uri="{FF2B5EF4-FFF2-40B4-BE49-F238E27FC236}">
                <a16:creationId xmlns:a16="http://schemas.microsoft.com/office/drawing/2014/main" id="{4D915BC0-C8B1-684D-8D84-E433C08749ED}"/>
              </a:ext>
            </a:extLst>
          </p:cNvPr>
          <p:cNvCxnSpPr>
            <a:stCxn id="47" idx="6"/>
            <a:endCxn id="80" idx="2"/>
          </p:cNvCxnSpPr>
          <p:nvPr/>
        </p:nvCxnSpPr>
        <p:spPr>
          <a:xfrm flipV="1"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9" name="Straight Arrow Connector 6178">
            <a:extLst>
              <a:ext uri="{FF2B5EF4-FFF2-40B4-BE49-F238E27FC236}">
                <a16:creationId xmlns:a16="http://schemas.microsoft.com/office/drawing/2014/main" id="{9C8FE46F-0F64-744E-A16C-76E6ED011D8B}"/>
              </a:ext>
            </a:extLst>
          </p:cNvPr>
          <p:cNvCxnSpPr>
            <a:stCxn id="47" idx="6"/>
            <a:endCxn id="81" idx="2"/>
          </p:cNvCxnSpPr>
          <p:nvPr/>
        </p:nvCxnSpPr>
        <p:spPr>
          <a:xfrm flipV="1">
            <a:off x="7640318" y="1634224"/>
            <a:ext cx="595961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A437E3CB-C631-7F44-8A94-34F798BE7872}"/>
              </a:ext>
            </a:extLst>
          </p:cNvPr>
          <p:cNvCxnSpPr>
            <a:stCxn id="47" idx="6"/>
            <a:endCxn id="82" idx="2"/>
          </p:cNvCxnSpPr>
          <p:nvPr/>
        </p:nvCxnSpPr>
        <p:spPr>
          <a:xfrm>
            <a:off x="7640318" y="2305453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3" name="Straight Arrow Connector 6182">
            <a:extLst>
              <a:ext uri="{FF2B5EF4-FFF2-40B4-BE49-F238E27FC236}">
                <a16:creationId xmlns:a16="http://schemas.microsoft.com/office/drawing/2014/main" id="{AC4AD47F-14A3-544B-9401-F5211AA4F5FB}"/>
              </a:ext>
            </a:extLst>
          </p:cNvPr>
          <p:cNvCxnSpPr>
            <a:stCxn id="47" idx="6"/>
            <a:endCxn id="83" idx="2"/>
          </p:cNvCxnSpPr>
          <p:nvPr/>
        </p:nvCxnSpPr>
        <p:spPr>
          <a:xfrm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5" name="Straight Arrow Connector 6184">
            <a:extLst>
              <a:ext uri="{FF2B5EF4-FFF2-40B4-BE49-F238E27FC236}">
                <a16:creationId xmlns:a16="http://schemas.microsoft.com/office/drawing/2014/main" id="{E75AB54A-2AA1-1B41-998A-DA79AA4283E1}"/>
              </a:ext>
            </a:extLst>
          </p:cNvPr>
          <p:cNvCxnSpPr>
            <a:stCxn id="48" idx="6"/>
            <a:endCxn id="80" idx="2"/>
          </p:cNvCxnSpPr>
          <p:nvPr/>
        </p:nvCxnSpPr>
        <p:spPr>
          <a:xfrm flipV="1"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7" name="Straight Arrow Connector 6186">
            <a:extLst>
              <a:ext uri="{FF2B5EF4-FFF2-40B4-BE49-F238E27FC236}">
                <a16:creationId xmlns:a16="http://schemas.microsoft.com/office/drawing/2014/main" id="{CA4D5ADA-BB82-5D4F-B493-47661FC99977}"/>
              </a:ext>
            </a:extLst>
          </p:cNvPr>
          <p:cNvCxnSpPr>
            <a:stCxn id="48" idx="6"/>
            <a:endCxn id="81" idx="2"/>
          </p:cNvCxnSpPr>
          <p:nvPr/>
        </p:nvCxnSpPr>
        <p:spPr>
          <a:xfrm flipV="1">
            <a:off x="7640318" y="1634224"/>
            <a:ext cx="595961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9" name="Straight Arrow Connector 6188">
            <a:extLst>
              <a:ext uri="{FF2B5EF4-FFF2-40B4-BE49-F238E27FC236}">
                <a16:creationId xmlns:a16="http://schemas.microsoft.com/office/drawing/2014/main" id="{35CF2838-C6E9-F54C-8127-58A49C5B6118}"/>
              </a:ext>
            </a:extLst>
          </p:cNvPr>
          <p:cNvCxnSpPr>
            <a:stCxn id="48" idx="6"/>
            <a:endCxn id="82" idx="2"/>
          </p:cNvCxnSpPr>
          <p:nvPr/>
        </p:nvCxnSpPr>
        <p:spPr>
          <a:xfrm flipV="1"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1" name="Straight Arrow Connector 6190">
            <a:extLst>
              <a:ext uri="{FF2B5EF4-FFF2-40B4-BE49-F238E27FC236}">
                <a16:creationId xmlns:a16="http://schemas.microsoft.com/office/drawing/2014/main" id="{F02027B6-EFD2-4F41-B4D3-41B419EE95DB}"/>
              </a:ext>
            </a:extLst>
          </p:cNvPr>
          <p:cNvCxnSpPr>
            <a:stCxn id="48" idx="6"/>
            <a:endCxn id="83" idx="2"/>
          </p:cNvCxnSpPr>
          <p:nvPr/>
        </p:nvCxnSpPr>
        <p:spPr>
          <a:xfrm>
            <a:off x="7640318" y="2973836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A8744BF-078A-F549-BDC8-D385B3FBADB6}"/>
              </a:ext>
            </a:extLst>
          </p:cNvPr>
          <p:cNvSpPr/>
          <p:nvPr/>
        </p:nvSpPr>
        <p:spPr>
          <a:xfrm>
            <a:off x="9370924" y="173367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93" name="Straight Arrow Connector 6192">
            <a:extLst>
              <a:ext uri="{FF2B5EF4-FFF2-40B4-BE49-F238E27FC236}">
                <a16:creationId xmlns:a16="http://schemas.microsoft.com/office/drawing/2014/main" id="{C179630D-3E14-9E4F-A40F-A6578A4D243B}"/>
              </a:ext>
            </a:extLst>
          </p:cNvPr>
          <p:cNvCxnSpPr>
            <a:stCxn id="80" idx="6"/>
            <a:endCxn id="116" idx="2"/>
          </p:cNvCxnSpPr>
          <p:nvPr/>
        </p:nvCxnSpPr>
        <p:spPr>
          <a:xfrm>
            <a:off x="8800469" y="961068"/>
            <a:ext cx="570455" cy="106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5" name="Straight Arrow Connector 6194">
            <a:extLst>
              <a:ext uri="{FF2B5EF4-FFF2-40B4-BE49-F238E27FC236}">
                <a16:creationId xmlns:a16="http://schemas.microsoft.com/office/drawing/2014/main" id="{D96BEAB1-E2D2-274B-B4F9-88F15491C7DC}"/>
              </a:ext>
            </a:extLst>
          </p:cNvPr>
          <p:cNvCxnSpPr>
            <a:stCxn id="81" idx="6"/>
            <a:endCxn id="116" idx="2"/>
          </p:cNvCxnSpPr>
          <p:nvPr/>
        </p:nvCxnSpPr>
        <p:spPr>
          <a:xfrm>
            <a:off x="8813222" y="1634224"/>
            <a:ext cx="557702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7" name="Straight Arrow Connector 6196">
            <a:extLst>
              <a:ext uri="{FF2B5EF4-FFF2-40B4-BE49-F238E27FC236}">
                <a16:creationId xmlns:a16="http://schemas.microsoft.com/office/drawing/2014/main" id="{8B38515D-B7A8-CD4B-BC46-A7FC0261199F}"/>
              </a:ext>
            </a:extLst>
          </p:cNvPr>
          <p:cNvCxnSpPr>
            <a:stCxn id="82" idx="6"/>
            <a:endCxn id="116" idx="2"/>
          </p:cNvCxnSpPr>
          <p:nvPr/>
        </p:nvCxnSpPr>
        <p:spPr>
          <a:xfrm flipV="1">
            <a:off x="8800469" y="2022150"/>
            <a:ext cx="570455" cy="28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9" name="Straight Arrow Connector 6198">
            <a:extLst>
              <a:ext uri="{FF2B5EF4-FFF2-40B4-BE49-F238E27FC236}">
                <a16:creationId xmlns:a16="http://schemas.microsoft.com/office/drawing/2014/main" id="{46877D48-C0AE-0F4A-9E09-E6D922A2C9E3}"/>
              </a:ext>
            </a:extLst>
          </p:cNvPr>
          <p:cNvCxnSpPr>
            <a:stCxn id="83" idx="6"/>
            <a:endCxn id="116" idx="2"/>
          </p:cNvCxnSpPr>
          <p:nvPr/>
        </p:nvCxnSpPr>
        <p:spPr>
          <a:xfrm flipV="1">
            <a:off x="8800469" y="2022150"/>
            <a:ext cx="570455" cy="95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/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blipFill>
                <a:blip r:embed="rId4"/>
                <a:stretch>
                  <a:fillRect l="-5195" t="-4545" r="-779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02" name="Straight Arrow Connector 6201">
            <a:extLst>
              <a:ext uri="{FF2B5EF4-FFF2-40B4-BE49-F238E27FC236}">
                <a16:creationId xmlns:a16="http://schemas.microsoft.com/office/drawing/2014/main" id="{D12C2AB7-0CE1-1941-9C60-02AB88C5D7A0}"/>
              </a:ext>
            </a:extLst>
          </p:cNvPr>
          <p:cNvCxnSpPr>
            <a:stCxn id="116" idx="6"/>
            <a:endCxn id="6200" idx="1"/>
          </p:cNvCxnSpPr>
          <p:nvPr/>
        </p:nvCxnSpPr>
        <p:spPr>
          <a:xfrm flipV="1">
            <a:off x="9947867" y="2020955"/>
            <a:ext cx="448940" cy="11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6BE7EB-7E6D-7A48-AEFA-5BE83BA0F770}"/>
              </a:ext>
            </a:extLst>
          </p:cNvPr>
          <p:cNvSpPr txBox="1"/>
          <p:nvPr/>
        </p:nvSpPr>
        <p:spPr>
          <a:xfrm>
            <a:off x="1244212" y="3538011"/>
            <a:ext cx="7490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multi-layer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networks if h&gt;2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each node of layer L-1 is connected to every node in layer L. These layers are known as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other types of layers as well: convolutional layers, recurrent layers, transformer layers,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the 2-dimensional data is mapped into 4-dimensional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Theoretically, one hidden layer (given enough width) can fit any equation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1D9798-3B46-494B-ACF7-898AE9401C3D}"/>
              </a:ext>
            </a:extLst>
          </p:cNvPr>
          <p:cNvSpPr txBox="1"/>
          <p:nvPr/>
        </p:nvSpPr>
        <p:spPr>
          <a:xfrm>
            <a:off x="8882525" y="4023447"/>
            <a:ext cx="257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MLPs in action! </a:t>
            </a:r>
          </a:p>
        </p:txBody>
      </p:sp>
    </p:spTree>
    <p:extLst>
      <p:ext uri="{BB962C8B-B14F-4D97-AF65-F5344CB8AC3E}">
        <p14:creationId xmlns:p14="http://schemas.microsoft.com/office/powerpoint/2010/main" val="24477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  <p:bldP spid="1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81C519E-384A-FE48-8778-F20EC1BC0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905" y="2972029"/>
            <a:ext cx="5902295" cy="1056815"/>
          </a:xfrm>
        </p:spPr>
        <p:txBody>
          <a:bodyPr/>
          <a:lstStyle/>
          <a:p>
            <a:r>
              <a:rPr lang="en-US" dirty="0"/>
              <a:t>Applications of ML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AD34DB-CF5D-D24D-969F-E0A54DA9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30" y="1265237"/>
            <a:ext cx="37465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245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2FEECC-7F5F-1E46-9A70-E1AF9B5DFF58}"/>
              </a:ext>
            </a:extLst>
          </p:cNvPr>
          <p:cNvSpPr txBox="1">
            <a:spLocks/>
          </p:cNvSpPr>
          <p:nvPr/>
        </p:nvSpPr>
        <p:spPr>
          <a:xfrm>
            <a:off x="600026" y="978532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Computer Vision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03F47AF-A0C0-4E4D-9500-8A06186671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810951"/>
                  </p:ext>
                </p:extLst>
              </p:nvPr>
            </p:nvGraphicFramePr>
            <p:xfrm>
              <a:off x="600026" y="1881816"/>
              <a:ext cx="5340409" cy="325420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8" name="Add-in 7" title="Web Video Player">
                <a:extLst>
                  <a:ext uri="{FF2B5EF4-FFF2-40B4-BE49-F238E27FC236}">
                    <a16:creationId xmlns:a16="http://schemas.microsoft.com/office/drawing/2014/main" id="{C03F47AF-A0C0-4E4D-9500-8A06186671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0026" y="1881816"/>
                <a:ext cx="5340409" cy="32542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9" name="Add-in 8" title="Web Video Player">
                <a:extLst>
                  <a:ext uri="{FF2B5EF4-FFF2-40B4-BE49-F238E27FC236}">
                    <a16:creationId xmlns:a16="http://schemas.microsoft.com/office/drawing/2014/main" id="{5EE062BB-0843-9D4D-B59F-36FB0E8D78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8107483"/>
                  </p:ext>
                </p:extLst>
              </p:nvPr>
            </p:nvGraphicFramePr>
            <p:xfrm>
              <a:off x="6096000" y="1881815"/>
              <a:ext cx="5565050" cy="325420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9" name="Add-in 8" title="Web Video Player">
                <a:extLst>
                  <a:ext uri="{FF2B5EF4-FFF2-40B4-BE49-F238E27FC236}">
                    <a16:creationId xmlns:a16="http://schemas.microsoft.com/office/drawing/2014/main" id="{5EE062BB-0843-9D4D-B59F-36FB0E8D78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6000" y="1881815"/>
                <a:ext cx="5565050" cy="32542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740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6AE3A2-64F2-C24D-A4D5-14057DD051A2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About me</a:t>
            </a:r>
          </a:p>
        </p:txBody>
      </p:sp>
      <p:pic>
        <p:nvPicPr>
          <p:cNvPr id="2050" name="Picture 2" descr="University of Copenhagen - Wikipedia">
            <a:extLst>
              <a:ext uri="{FF2B5EF4-FFF2-40B4-BE49-F238E27FC236}">
                <a16:creationId xmlns:a16="http://schemas.microsoft.com/office/drawing/2014/main" id="{0DB6029C-A69A-504D-A90D-558E240B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356" y="1446681"/>
            <a:ext cx="1914525" cy="19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Mila">
            <a:extLst>
              <a:ext uri="{FF2B5EF4-FFF2-40B4-BE49-F238E27FC236}">
                <a16:creationId xmlns:a16="http://schemas.microsoft.com/office/drawing/2014/main" id="{6A849F2A-CEA3-D544-A3E4-D5044764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37" y="1742369"/>
            <a:ext cx="3240439" cy="131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Research">
            <a:extLst>
              <a:ext uri="{FF2B5EF4-FFF2-40B4-BE49-F238E27FC236}">
                <a16:creationId xmlns:a16="http://schemas.microsoft.com/office/drawing/2014/main" id="{82E04D4C-3C7D-274F-87C2-B072718F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179" y="3465923"/>
            <a:ext cx="4114800" cy="9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LFloat: A 16-b Floating Point format designed for Deep Learning Training  and Inference">
            <a:extLst>
              <a:ext uri="{FF2B5EF4-FFF2-40B4-BE49-F238E27FC236}">
                <a16:creationId xmlns:a16="http://schemas.microsoft.com/office/drawing/2014/main" id="{F15FBD95-94D2-DA40-B599-8CCDBA2E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41" y="4445868"/>
            <a:ext cx="49149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A50F760F-101D-AD47-B5CA-F9D62AAA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757" y="4784282"/>
            <a:ext cx="1845950" cy="9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ccenture | Save the Children">
            <a:extLst>
              <a:ext uri="{FF2B5EF4-FFF2-40B4-BE49-F238E27FC236}">
                <a16:creationId xmlns:a16="http://schemas.microsoft.com/office/drawing/2014/main" id="{2F8037D9-B80D-4B4B-818F-EF837831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048" y="4534404"/>
            <a:ext cx="2947852" cy="14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1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A5A9DC6A-41A3-6546-A6D3-01DA16FD4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9215859"/>
                  </p:ext>
                </p:extLst>
              </p:nvPr>
            </p:nvGraphicFramePr>
            <p:xfrm>
              <a:off x="1768771" y="1380630"/>
              <a:ext cx="8654457" cy="48982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A5A9DC6A-41A3-6546-A6D3-01DA16FD49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8771" y="1380630"/>
                <a:ext cx="8654457" cy="489827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85A0878-246C-A14E-B772-C8180AA2112A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083502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0CEFA05F-81AB-734B-802A-14A6B046B6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094033"/>
                  </p:ext>
                </p:extLst>
              </p:nvPr>
            </p:nvGraphicFramePr>
            <p:xfrm>
              <a:off x="835571" y="1948153"/>
              <a:ext cx="5260429" cy="296169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Web Video Player">
                <a:extLst>
                  <a:ext uri="{FF2B5EF4-FFF2-40B4-BE49-F238E27FC236}">
                    <a16:creationId xmlns:a16="http://schemas.microsoft.com/office/drawing/2014/main" id="{0CEFA05F-81AB-734B-802A-14A6B046B6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5571" y="1948153"/>
                <a:ext cx="5260429" cy="296169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B3D1CAFC-B479-EA43-BB0A-9AA38E453AC0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Reinforcement Learning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deo Player">
                <a:extLst>
                  <a:ext uri="{FF2B5EF4-FFF2-40B4-BE49-F238E27FC236}">
                    <a16:creationId xmlns:a16="http://schemas.microsoft.com/office/drawing/2014/main" id="{EBCB453D-EF81-8440-9FEA-8F8BDD10DC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0933118"/>
                  </p:ext>
                </p:extLst>
              </p:nvPr>
            </p:nvGraphicFramePr>
            <p:xfrm>
              <a:off x="6363699" y="1703614"/>
              <a:ext cx="5260429" cy="3450771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4" name="Add-in 3" title="Web Video Player">
                <a:extLst>
                  <a:ext uri="{FF2B5EF4-FFF2-40B4-BE49-F238E27FC236}">
                    <a16:creationId xmlns:a16="http://schemas.microsoft.com/office/drawing/2014/main" id="{EBCB453D-EF81-8440-9FEA-8F8BDD10DC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3699" y="1703614"/>
                <a:ext cx="5260429" cy="34507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099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5F3D-A098-3B4E-AD86-A3C539856257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Reinforcement Learning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Web Video Player">
                <a:extLst>
                  <a:ext uri="{FF2B5EF4-FFF2-40B4-BE49-F238E27FC236}">
                    <a16:creationId xmlns:a16="http://schemas.microsoft.com/office/drawing/2014/main" id="{A4EA2EE9-5B97-7A41-A668-079D18FB6F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1905014"/>
                  </p:ext>
                </p:extLst>
              </p:nvPr>
            </p:nvGraphicFramePr>
            <p:xfrm>
              <a:off x="5988957" y="2272619"/>
              <a:ext cx="5253208" cy="29576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Web Video Player">
                <a:extLst>
                  <a:ext uri="{FF2B5EF4-FFF2-40B4-BE49-F238E27FC236}">
                    <a16:creationId xmlns:a16="http://schemas.microsoft.com/office/drawing/2014/main" id="{A4EA2EE9-5B97-7A41-A668-079D18FB6F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8957" y="2272619"/>
                <a:ext cx="5253208" cy="295762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E68A73E-12FE-9649-A7C6-719AC14B7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35" y="1420729"/>
            <a:ext cx="3698157" cy="200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799C85-2876-2045-BEF6-E65B7B16B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4" y="3751433"/>
            <a:ext cx="4283097" cy="23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B30EB1-BC74-AF45-B428-A5B60F47E47A}"/>
              </a:ext>
            </a:extLst>
          </p:cNvPr>
          <p:cNvSpPr txBox="1"/>
          <p:nvPr/>
        </p:nvSpPr>
        <p:spPr>
          <a:xfrm>
            <a:off x="2122284" y="5879528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Thalidomide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991403-4EDA-D143-B54A-CFDCB4482009}"/>
              </a:ext>
            </a:extLst>
          </p:cNvPr>
          <p:cNvSpPr txBox="1"/>
          <p:nvPr/>
        </p:nvSpPr>
        <p:spPr>
          <a:xfrm>
            <a:off x="6669547" y="1729043"/>
            <a:ext cx="389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Protein folding is far more complicated</a:t>
            </a:r>
          </a:p>
        </p:txBody>
      </p:sp>
    </p:spTree>
    <p:extLst>
      <p:ext uri="{BB962C8B-B14F-4D97-AF65-F5344CB8AC3E}">
        <p14:creationId xmlns:p14="http://schemas.microsoft.com/office/powerpoint/2010/main" val="2737503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45E5-D498-2E47-895F-6898BBE39164}"/>
              </a:ext>
            </a:extLst>
          </p:cNvPr>
          <p:cNvSpPr txBox="1">
            <a:spLocks/>
          </p:cNvSpPr>
          <p:nvPr/>
        </p:nvSpPr>
        <p:spPr>
          <a:xfrm>
            <a:off x="625663" y="579099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Natural Language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D98E5-3986-A446-8230-845E9F31A342}"/>
              </a:ext>
            </a:extLst>
          </p:cNvPr>
          <p:cNvSpPr txBox="1"/>
          <p:nvPr/>
        </p:nvSpPr>
        <p:spPr>
          <a:xfrm>
            <a:off x="625663" y="1103679"/>
            <a:ext cx="29557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Question Answering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140110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9AB51D-4CDB-8149-A374-1C807D3EC12D}"/>
              </a:ext>
            </a:extLst>
          </p:cNvPr>
          <p:cNvSpPr txBox="1"/>
          <p:nvPr/>
        </p:nvSpPr>
        <p:spPr>
          <a:xfrm>
            <a:off x="1497490" y="964657"/>
            <a:ext cx="3264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Traditional Programming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87A2-F545-DC41-AC2A-C9A9C9AA3EA3}"/>
              </a:ext>
            </a:extLst>
          </p:cNvPr>
          <p:cNvSpPr txBox="1"/>
          <p:nvPr/>
        </p:nvSpPr>
        <p:spPr>
          <a:xfrm>
            <a:off x="7285640" y="989035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D968F1-45A7-5F49-8E80-32CA79FA03A1}"/>
              </a:ext>
            </a:extLst>
          </p:cNvPr>
          <p:cNvGrpSpPr/>
          <p:nvPr/>
        </p:nvGrpSpPr>
        <p:grpSpPr>
          <a:xfrm>
            <a:off x="1236856" y="1808643"/>
            <a:ext cx="3785559" cy="1105475"/>
            <a:chOff x="1382787" y="1705126"/>
            <a:chExt cx="3785559" cy="11054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2820F54-DDCA-0949-A9A8-E0E1BCB2724B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5748AF9-D697-1240-8E27-39862A35B43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49CC32E-5DB6-B140-87F0-0AE6D808B07C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123EBE-025B-4542-BB6F-4DA59A1B22AD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D25657A-2F34-3946-AE94-8681D6B3976A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5A9AF6D4-B28F-6842-BF92-53D46F4DA9DF}"/>
                </a:ext>
              </a:extLst>
            </p:cNvPr>
            <p:cNvCxnSpPr>
              <a:stCxn id="17" idx="3"/>
              <a:endCxn id="16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F8965E7-1D1D-8847-9BB5-5C0D56ADE945}"/>
                </a:ext>
              </a:extLst>
            </p:cNvPr>
            <p:cNvCxnSpPr>
              <a:stCxn id="23" idx="3"/>
              <a:endCxn id="16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6FD18D-16FB-B54A-8C3D-244FF08648B2}"/>
              </a:ext>
            </a:extLst>
          </p:cNvPr>
          <p:cNvGrpSpPr/>
          <p:nvPr/>
        </p:nvGrpSpPr>
        <p:grpSpPr>
          <a:xfrm>
            <a:off x="6602486" y="1807673"/>
            <a:ext cx="3785559" cy="1105475"/>
            <a:chOff x="1382787" y="1705126"/>
            <a:chExt cx="3785559" cy="110547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D98227-38C5-364E-850D-F9B79CFB4461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8F5CC5D-2895-684C-B08E-6D73BE4682E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473FA8E-9A07-D84B-8B92-FF0F96F57AC3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9636C43-63C0-184E-9A4E-963D88E06BAC}"/>
                </a:ext>
              </a:extLst>
            </p:cNvPr>
            <p:cNvCxnSpPr>
              <a:stCxn id="33" idx="3"/>
              <a:endCxn id="35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CF9CC06-0FBE-7147-AAD9-CAD6F4329E3B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9D42F8C-C657-A740-A9EA-E8CFA0FA447F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89D2D588-143A-B247-9095-59FA509CE1B4}"/>
                </a:ext>
              </a:extLst>
            </p:cNvPr>
            <p:cNvCxnSpPr>
              <a:stCxn id="37" idx="3"/>
              <a:endCxn id="33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D596BB7F-B1E8-344B-BCD2-9410E8E1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54721"/>
              </p:ext>
            </p:extLst>
          </p:nvPr>
        </p:nvGraphicFramePr>
        <p:xfrm>
          <a:off x="94348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a+b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006277D-482F-CB4F-A8B2-B31F09305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56764"/>
              </p:ext>
            </p:extLst>
          </p:nvPr>
        </p:nvGraphicFramePr>
        <p:xfrm>
          <a:off x="630911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2a+2b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5BEBF6C-4E7B-204E-AFBB-67A37FA24EE2}"/>
              </a:ext>
            </a:extLst>
          </p:cNvPr>
          <p:cNvSpPr txBox="1"/>
          <p:nvPr/>
        </p:nvSpPr>
        <p:spPr>
          <a:xfrm>
            <a:off x="7194442" y="4782428"/>
            <a:ext cx="2769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will need multiple such </a:t>
            </a:r>
          </a:p>
          <a:p>
            <a:pPr algn="ctr"/>
            <a:r>
              <a:rPr lang="en-US" dirty="0"/>
              <a:t>(input, output) pairs</a:t>
            </a:r>
          </a:p>
        </p:txBody>
      </p:sp>
    </p:spTree>
    <p:extLst>
      <p:ext uri="{BB962C8B-B14F-4D97-AF65-F5344CB8AC3E}">
        <p14:creationId xmlns:p14="http://schemas.microsoft.com/office/powerpoint/2010/main" val="2496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DD1A-0AFB-5947-8885-E3627F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97FA7-241A-4C4D-B406-C596284A8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3" y="3016251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3EF271-B5A6-8E43-A689-518E6DB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120"/>
              </p:ext>
            </p:extLst>
          </p:nvPr>
        </p:nvGraphicFramePr>
        <p:xfrm>
          <a:off x="1973942" y="1982629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BAD14-8CAA-9C42-A7CB-FDE49334AADA}"/>
              </a:ext>
            </a:extLst>
          </p:cNvPr>
          <p:cNvSpPr txBox="1"/>
          <p:nvPr/>
        </p:nvSpPr>
        <p:spPr>
          <a:xfrm>
            <a:off x="7218373" y="3760054"/>
            <a:ext cx="4135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program which can </a:t>
            </a:r>
          </a:p>
          <a:p>
            <a:r>
              <a:rPr lang="en-US" sz="2400" dirty="0"/>
              <a:t>take in X and produce Y?</a:t>
            </a:r>
          </a:p>
        </p:txBody>
      </p:sp>
    </p:spTree>
    <p:extLst>
      <p:ext uri="{BB962C8B-B14F-4D97-AF65-F5344CB8AC3E}">
        <p14:creationId xmlns:p14="http://schemas.microsoft.com/office/powerpoint/2010/main" val="3144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BF6-18BF-FE47-A720-BF0941D4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A26259-A2A5-CC46-BD70-AC41A4725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852965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31A1D-AA91-3D47-AF60-2F3A840FF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22509"/>
              </p:ext>
            </p:extLst>
          </p:nvPr>
        </p:nvGraphicFramePr>
        <p:xfrm>
          <a:off x="838200" y="1819343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911F4-69E3-3544-83CF-BBB88E6C1D91}"/>
              </a:ext>
            </a:extLst>
          </p:cNvPr>
          <p:cNvSpPr txBox="1"/>
          <p:nvPr/>
        </p:nvSpPr>
        <p:spPr>
          <a:xfrm>
            <a:off x="6912428" y="1426029"/>
            <a:ext cx="44413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an initial guess for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take m=0 and c=0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prediction and compute the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 * 2 + 0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we want y=16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(E) = (0-16)</a:t>
            </a:r>
            <a:r>
              <a:rPr lang="en-US" baseline="30000" dirty="0"/>
              <a:t>2</a:t>
            </a:r>
            <a:r>
              <a:rPr lang="en-US" dirty="0"/>
              <a:t> =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make a small change to m and c, will will get a smaller error?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add 0.01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y_m</a:t>
            </a:r>
            <a:r>
              <a:rPr lang="en-US" dirty="0"/>
              <a:t> = 0.01 * 2 + 0 = 0.02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y_c</a:t>
            </a:r>
            <a:r>
              <a:rPr lang="en-US" dirty="0"/>
              <a:t> = 0 * 2 + 0.01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new_error_m</a:t>
            </a:r>
            <a:r>
              <a:rPr lang="en-US" dirty="0"/>
              <a:t> = (0.02-16)</a:t>
            </a:r>
            <a:r>
              <a:rPr lang="en-US" baseline="30000" dirty="0"/>
              <a:t>2</a:t>
            </a:r>
            <a:r>
              <a:rPr lang="en-US" dirty="0"/>
              <a:t> = 255.36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new_error_c</a:t>
            </a:r>
            <a:r>
              <a:rPr lang="en-US" dirty="0"/>
              <a:t> = (0.01-16)</a:t>
            </a:r>
            <a:r>
              <a:rPr lang="en-US" baseline="30000" dirty="0"/>
              <a:t>2</a:t>
            </a:r>
            <a:r>
              <a:rPr lang="en-US" dirty="0"/>
              <a:t> = 255.68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get a better y’ if we add a small delta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81BB83-EE12-944C-BDB5-E43E6DC939C4}"/>
              </a:ext>
            </a:extLst>
          </p:cNvPr>
          <p:cNvSpPr/>
          <p:nvPr/>
        </p:nvSpPr>
        <p:spPr>
          <a:xfrm>
            <a:off x="2198915" y="1514815"/>
            <a:ext cx="522514" cy="1350736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514"/>
                      <a:gd name="connsiteY0" fmla="*/ 675368 h 1350736"/>
                      <a:gd name="connsiteX1" fmla="*/ 261257 w 522514"/>
                      <a:gd name="connsiteY1" fmla="*/ 0 h 1350736"/>
                      <a:gd name="connsiteX2" fmla="*/ 522514 w 522514"/>
                      <a:gd name="connsiteY2" fmla="*/ 675368 h 1350736"/>
                      <a:gd name="connsiteX3" fmla="*/ 261257 w 522514"/>
                      <a:gd name="connsiteY3" fmla="*/ 1350736 h 1350736"/>
                      <a:gd name="connsiteX4" fmla="*/ 0 w 522514"/>
                      <a:gd name="connsiteY4" fmla="*/ 675368 h 1350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2514" h="1350736" extrusionOk="0">
                        <a:moveTo>
                          <a:pt x="0" y="675368"/>
                        </a:moveTo>
                        <a:cubicBezTo>
                          <a:pt x="-16304" y="292317"/>
                          <a:pt x="106851" y="3797"/>
                          <a:pt x="261257" y="0"/>
                        </a:cubicBezTo>
                        <a:cubicBezTo>
                          <a:pt x="442892" y="7863"/>
                          <a:pt x="496074" y="303214"/>
                          <a:pt x="522514" y="675368"/>
                        </a:cubicBezTo>
                        <a:cubicBezTo>
                          <a:pt x="510620" y="1059978"/>
                          <a:pt x="404194" y="1358205"/>
                          <a:pt x="261257" y="1350736"/>
                        </a:cubicBezTo>
                        <a:cubicBezTo>
                          <a:pt x="99378" y="1341112"/>
                          <a:pt x="40178" y="1067561"/>
                          <a:pt x="0" y="675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F85-E0E0-554B-BD4C-FAE049AA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62DD-EBD6-D245-A9EB-DE3B575B511E}"/>
              </a:ext>
            </a:extLst>
          </p:cNvPr>
          <p:cNvSpPr txBox="1"/>
          <p:nvPr/>
        </p:nvSpPr>
        <p:spPr>
          <a:xfrm>
            <a:off x="6597337" y="729343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decide the deltas?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/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by checking if our current guess is changing the error in the right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the error is increasing, then we must change the value of m/c in the opposite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easiest way to do this is to differentiate the error by our guess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255.36−256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</m:oMath>
                </a14:m>
                <a:r>
                  <a:rPr lang="en-US" dirty="0"/>
                  <a:t> = -63.99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too big!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we attenuate this value by a learning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LR is usually between 0.01 and 0.000001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LR = 0.01, the new value of m:</a:t>
                </a:r>
              </a:p>
              <a:p>
                <a:r>
                  <a:rPr lang="en-US" dirty="0"/>
                  <a:t>	m = old_m - </a:t>
                </a:r>
                <a:r>
                  <a:rPr lang="en-US" dirty="0" err="1"/>
                  <a:t>lr</a:t>
                </a:r>
                <a:r>
                  <a:rPr lang="en-US" dirty="0"/>
                  <a:t> * delta_m</a:t>
                </a:r>
              </a:p>
              <a:p>
                <a:r>
                  <a:rPr lang="en-US" dirty="0"/>
                  <a:t>	m =  0 - 0.01 * -63.99 = 0.6399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blipFill>
                <a:blip r:embed="rId2"/>
                <a:stretch>
                  <a:fillRect l="-806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/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there is a more efficient way to do this: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:endParaRPr lang="en-US" baseline="30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blipFill>
                <a:blip r:embed="rId3"/>
                <a:stretch>
                  <a:fillRect l="-1044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6055B43-EEB5-9D4B-BE94-32F7E6FC177F}"/>
              </a:ext>
            </a:extLst>
          </p:cNvPr>
          <p:cNvSpPr txBox="1"/>
          <p:nvPr/>
        </p:nvSpPr>
        <p:spPr>
          <a:xfrm>
            <a:off x="1624363" y="4593771"/>
            <a:ext cx="308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Let’s see this in action!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F7BC3-FBE4-F447-880E-72B864E0786E}"/>
              </a:ext>
            </a:extLst>
          </p:cNvPr>
          <p:cNvSpPr txBox="1"/>
          <p:nvPr/>
        </p:nvSpPr>
        <p:spPr>
          <a:xfrm>
            <a:off x="4818183" y="2321169"/>
            <a:ext cx="121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squared error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33E8394-B4F8-3B43-9EE5-0F728F7D7599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4607169" y="1503485"/>
            <a:ext cx="175846" cy="1459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E2D54A0F-2CDA-A148-93EE-4CF8CF6742D0}"/>
              </a:ext>
            </a:extLst>
          </p:cNvPr>
          <p:cNvSpPr/>
          <p:nvPr/>
        </p:nvSpPr>
        <p:spPr>
          <a:xfrm>
            <a:off x="6330462" y="3569677"/>
            <a:ext cx="266875" cy="277836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DF3A0-7802-F546-AC57-A472BE9148C1}"/>
              </a:ext>
            </a:extLst>
          </p:cNvPr>
          <p:cNvSpPr txBox="1"/>
          <p:nvPr/>
        </p:nvSpPr>
        <p:spPr>
          <a:xfrm>
            <a:off x="4837988" y="5429925"/>
            <a:ext cx="151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gradient descent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FD6C88A-E53F-FA41-ACD2-48F0AFCE5BA6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594664" y="4958861"/>
            <a:ext cx="735798" cy="4710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6" grpId="0"/>
      <p:bldP spid="27" grpId="0"/>
      <p:bldP spid="3" grpId="0"/>
      <p:bldP spid="9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C2040B4-1F15-0541-85BA-6DABF167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6" y="2144486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5BEEE-3766-4646-B671-79965C0C8F02}"/>
              </a:ext>
            </a:extLst>
          </p:cNvPr>
          <p:cNvSpPr txBox="1"/>
          <p:nvPr/>
        </p:nvSpPr>
        <p:spPr>
          <a:xfrm>
            <a:off x="690421" y="1621266"/>
            <a:ext cx="470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called </a:t>
            </a:r>
            <a:r>
              <a:rPr lang="en-US" sz="2800" b="1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3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57370"/>
              </p:ext>
            </p:extLst>
          </p:nvPr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2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/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384D65E-35D7-9441-9000-14DF48D7462D}"/>
              </a:ext>
            </a:extLst>
          </p:cNvPr>
          <p:cNvGrpSpPr/>
          <p:nvPr/>
        </p:nvGrpSpPr>
        <p:grpSpPr>
          <a:xfrm>
            <a:off x="458893" y="1554702"/>
            <a:ext cx="4372030" cy="1412406"/>
            <a:chOff x="247134" y="1252022"/>
            <a:chExt cx="4372030" cy="1412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/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/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/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/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E28BEE-DF7F-4949-A35A-91686756F493}"/>
              </a:ext>
            </a:extLst>
          </p:cNvPr>
          <p:cNvSpPr txBox="1"/>
          <p:nvPr/>
        </p:nvSpPr>
        <p:spPr>
          <a:xfrm>
            <a:off x="723016" y="1001094"/>
            <a:ext cx="36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better way to denote this?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BEB51FF-15F4-EE4F-8959-86918E71E300}"/>
              </a:ext>
            </a:extLst>
          </p:cNvPr>
          <p:cNvCxnSpPr>
            <a:stCxn id="12" idx="3"/>
          </p:cNvCxnSpPr>
          <p:nvPr/>
        </p:nvCxnSpPr>
        <p:spPr>
          <a:xfrm>
            <a:off x="4372798" y="1185760"/>
            <a:ext cx="2234831" cy="153684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/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blipFill>
                <a:blip r:embed="rId7"/>
                <a:stretch>
                  <a:fillRect t="-339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EED88-22DE-1F4D-B901-92D5FAE7FF1C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 flipH="1">
            <a:off x="2644320" y="2967108"/>
            <a:ext cx="588" cy="46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/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AE4D85-DDA0-F140-9DD3-3C269101E824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2644320" y="4166791"/>
            <a:ext cx="0" cy="59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F228F1-3212-274F-8970-77EE5464EE52}"/>
              </a:ext>
            </a:extLst>
          </p:cNvPr>
          <p:cNvSpPr txBox="1"/>
          <p:nvPr/>
        </p:nvSpPr>
        <p:spPr>
          <a:xfrm>
            <a:off x="1106719" y="536783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Equation for linear regression!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4471195-9D5A-584E-9107-0BF1DDC92AB5}"/>
              </a:ext>
            </a:extLst>
          </p:cNvPr>
          <p:cNvCxnSpPr>
            <a:stCxn id="31" idx="1"/>
            <a:endCxn id="22" idx="1"/>
          </p:cNvCxnSpPr>
          <p:nvPr/>
        </p:nvCxnSpPr>
        <p:spPr>
          <a:xfrm rot="10800000" flipH="1">
            <a:off x="1106719" y="4898686"/>
            <a:ext cx="925542" cy="653811"/>
          </a:xfrm>
          <a:prstGeom prst="curvedConnector3">
            <a:avLst>
              <a:gd name="adj1" fmla="val -246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EA479-8431-144A-A544-C29212815B63}"/>
              </a:ext>
            </a:extLst>
          </p:cNvPr>
          <p:cNvSpPr txBox="1"/>
          <p:nvPr/>
        </p:nvSpPr>
        <p:spPr>
          <a:xfrm>
            <a:off x="903514" y="718458"/>
            <a:ext cx="1540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if…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C48DA-0A9E-5D4C-B5D5-424671D5B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0344"/>
              </p:ext>
            </p:extLst>
          </p:nvPr>
        </p:nvGraphicFramePr>
        <p:xfrm>
          <a:off x="3003780" y="1439333"/>
          <a:ext cx="29697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706">
                  <a:extLst>
                    <a:ext uri="{9D8B030D-6E8A-4147-A177-3AD203B41FA5}">
                      <a16:colId xmlns:a16="http://schemas.microsoft.com/office/drawing/2014/main" val="2975962979"/>
                    </a:ext>
                  </a:extLst>
                </a:gridCol>
                <a:gridCol w="957532">
                  <a:extLst>
                    <a:ext uri="{9D8B030D-6E8A-4147-A177-3AD203B41FA5}">
                      <a16:colId xmlns:a16="http://schemas.microsoft.com/office/drawing/2014/main" val="990116336"/>
                    </a:ext>
                  </a:extLst>
                </a:gridCol>
                <a:gridCol w="1266508">
                  <a:extLst>
                    <a:ext uri="{9D8B030D-6E8A-4147-A177-3AD203B41FA5}">
                      <a16:colId xmlns:a16="http://schemas.microsoft.com/office/drawing/2014/main" val="409059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Will float?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9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3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27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6019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9B31856-0F9C-1A45-97A0-79C32AA0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41" y="1386584"/>
            <a:ext cx="3458218" cy="23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7C1BE-7DCC-E049-822E-891D51083DA8}"/>
              </a:ext>
            </a:extLst>
          </p:cNvPr>
          <p:cNvSpPr txBox="1"/>
          <p:nvPr/>
        </p:nvSpPr>
        <p:spPr>
          <a:xfrm>
            <a:off x="1264766" y="4271087"/>
            <a:ext cx="94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a real valued output, we need a yes or no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(binary) classification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can we apply what we have learned so far?</a:t>
            </a:r>
          </a:p>
        </p:txBody>
      </p:sp>
    </p:spTree>
    <p:extLst>
      <p:ext uri="{BB962C8B-B14F-4D97-AF65-F5344CB8AC3E}">
        <p14:creationId xmlns:p14="http://schemas.microsoft.com/office/powerpoint/2010/main" val="42178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webextensions/webextension1.xml><?xml version="1.0" encoding="utf-8"?>
<we:webextension xmlns:we="http://schemas.microsoft.com/office/webextensions/webextension/2010/11" id="{5155C97D-4103-3E42-86AA-10670D7E3343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58"/>
    <we:property name="slideId" value="275"/>
    <we:property name="starttime" value="27"/>
    <we:property name="vid" value="&quot;https://www.youtube.com/watch?v=NrmMk1Myrxc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DABDEAC9-B5D6-914E-906F-872947E89C6D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66"/>
    <we:property name="starttime" value="33"/>
    <we:property name="vid" value="&quot;https://www.youtube.com/watch?v=lH2gMNrUuEY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E0778F40-636D-9044-BADA-A80DD82B5D12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329"/>
    <we:property name="starttime" value="204"/>
    <we:property name="vid" value="&quot;https://www.youtube.com/watch?v=NSDTZQdo6H8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1E12947B-90ED-EF4A-B13A-B7B3FE02F324}">
  <we:reference id="wa104221182" version="3.3.0.0" store="en-GB" storeType="OMEX"/>
  <we:alternateReferences>
    <we:reference id="wa104221182" version="3.3.0.0" store="wa104221182" storeType="OMEX"/>
  </we:alternateReferences>
  <we:properties>
    <we:property name="autoplay" value="0"/>
    <we:property name="endtime" value="122"/>
    <we:property name="slideId" value="277"/>
    <we:property name="starttime" value="0"/>
    <we:property name="vid" value="&quot;https://www.youtube.com/watch?v=SUbqykXVx0A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2CF4574A-ED55-5842-AC8C-386E2C54A271}">
  <we:reference id="wa104221182" version="3.3.0.0" store="en-GB" storeType="OMEX"/>
  <we:alternateReferences>
    <we:reference id="wa104221182" version="3.3.0.0" store="wa104221182" storeType="OMEX"/>
  </we:alternateReferences>
  <we:properties>
    <we:property name="slideId" value="277"/>
    <we:property name="vid" value="&quot;https://www.youtube.com/watch?v=UuhECwm31dM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15496DE2-3AC9-6743-8F29-FD71B4470E4A}">
  <we:reference id="wa104221182" version="3.3.0.0" store="en-GB" storeType="OMEX"/>
  <we:alternateReferences>
    <we:reference id="wa104221182" version="3.3.0.0" store="wa104221182" storeType="OMEX"/>
  </we:alternateReferences>
  <we:properties>
    <we:property name="slideId" value="278"/>
    <we:property name="vid" value="&quot;https://www.youtube.com/watch?v=gg7WjuFs8F4&quot;"/>
    <we:property name="autoplay" value="0"/>
    <we:property name="starttime" value="0"/>
    <we:property name="endtime" value="0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4374</TotalTime>
  <Words>1626</Words>
  <Application>Microsoft Macintosh PowerPoint</Application>
  <PresentationFormat>Widescreen</PresentationFormat>
  <Paragraphs>422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Courier New</vt:lpstr>
      <vt:lpstr>Office Theme</vt:lpstr>
      <vt:lpstr>Introduction to ML</vt:lpstr>
      <vt:lpstr>PowerPoint Presentation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Regression→Classification</vt:lpstr>
      <vt:lpstr>Loss and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ML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Rahul Rajendra Aralikatte</dc:creator>
  <cp:lastModifiedBy>Microsoft Office User</cp:lastModifiedBy>
  <cp:revision>46</cp:revision>
  <dcterms:created xsi:type="dcterms:W3CDTF">2022-02-01T17:42:04Z</dcterms:created>
  <dcterms:modified xsi:type="dcterms:W3CDTF">2022-03-12T17:39:55Z</dcterms:modified>
</cp:coreProperties>
</file>